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72145-2273-4AA7-934F-D64502D69A1D}" v="2" dt="2021-09-06T02:20:56.888"/>
  </p1510:revLst>
</p1510:revInfo>
</file>

<file path=ppt/tableStyles.xml><?xml version="1.0" encoding="utf-8"?>
<a:tblStyleLst xmlns:a="http://schemas.openxmlformats.org/drawingml/2006/main" def="{C178B290-6190-4FAC-BE9A-27FCF528A07A}">
  <a:tblStyle styleId="{C178B290-6190-4FAC-BE9A-27FCF528A07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B58387-9980-40F1-9D37-144BE665D61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F81B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F81B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5C45C5-BBA1-4166-A45D-9DC4730F8E4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 bingquan" userId="fceb9097da8659d8" providerId="LiveId" clId="{262B0950-FB1F-4447-BB12-AC1410EFA445}"/>
    <pc:docChg chg="modSld">
      <pc:chgData name="shen bingquan" userId="fceb9097da8659d8" providerId="LiveId" clId="{262B0950-FB1F-4447-BB12-AC1410EFA445}" dt="2021-08-12T02:47:50.007" v="14" actId="1037"/>
      <pc:docMkLst>
        <pc:docMk/>
      </pc:docMkLst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56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56"/>
            <ac:spMk id="105" creationId="{00000000-0000-0000-0000-000000000000}"/>
          </ac:spMkLst>
        </pc:spChg>
      </pc:sldChg>
      <pc:sldChg chg="modSp mod modNotes">
        <pc:chgData name="shen bingquan" userId="fceb9097da8659d8" providerId="LiveId" clId="{262B0950-FB1F-4447-BB12-AC1410EFA445}" dt="2021-08-12T02:47:50.007" v="14" actId="1037"/>
        <pc:sldMkLst>
          <pc:docMk/>
          <pc:sldMk cId="0" sldId="257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57"/>
            <ac:spMk id="111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57"/>
            <ac:spMk id="112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7:50.007" v="14" actId="1037"/>
          <ac:spMkLst>
            <pc:docMk/>
            <pc:sldMk cId="0" sldId="257"/>
            <ac:spMk id="113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58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58"/>
            <ac:spMk id="118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59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59"/>
            <ac:spMk id="125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59"/>
            <ac:spMk id="126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0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0"/>
            <ac:spMk id="132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1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1"/>
            <ac:spMk id="147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2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2"/>
            <ac:spMk id="165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2"/>
            <ac:spMk id="166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3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3"/>
            <ac:spMk id="175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4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4"/>
            <ac:spMk id="239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5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5"/>
            <ac:spMk id="246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5"/>
            <ac:spMk id="247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6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6"/>
            <ac:spMk id="252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7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7"/>
            <ac:spMk id="260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7"/>
            <ac:spMk id="261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8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8"/>
            <ac:spMk id="266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8"/>
            <ac:spMk id="267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69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9"/>
            <ac:spMk id="290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69"/>
            <ac:spMk id="291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0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0"/>
            <ac:spMk id="299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1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1"/>
            <ac:spMk id="306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2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2"/>
            <ac:spMk id="314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3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3"/>
            <ac:spMk id="322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4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4"/>
            <ac:spMk id="330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4"/>
            <ac:spMk id="331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5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5"/>
            <ac:spMk id="337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6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6"/>
            <ac:spMk id="353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7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7"/>
            <ac:spMk id="362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8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8"/>
            <ac:spMk id="368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8"/>
            <ac:spMk id="369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79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79"/>
            <ac:spMk id="379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80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0"/>
            <ac:spMk id="386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81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1"/>
            <ac:spMk id="393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82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2"/>
            <ac:spMk id="401" creationId="{00000000-0000-0000-0000-000000000000}"/>
          </ac:spMkLst>
        </pc:spChg>
      </pc:sldChg>
      <pc:sldChg chg="modSp mod modNotes">
        <pc:chgData name="shen bingquan" userId="fceb9097da8659d8" providerId="LiveId" clId="{262B0950-FB1F-4447-BB12-AC1410EFA445}" dt="2021-08-12T02:47:22.413" v="2" actId="1076"/>
        <pc:sldMkLst>
          <pc:docMk/>
          <pc:sldMk cId="0" sldId="283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3"/>
            <ac:spMk id="412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7:22.413" v="2" actId="1076"/>
          <ac:spMkLst>
            <pc:docMk/>
            <pc:sldMk cId="0" sldId="283"/>
            <ac:spMk id="415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84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4"/>
            <ac:spMk id="420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4"/>
            <ac:spMk id="421" creationId="{00000000-0000-0000-0000-000000000000}"/>
          </ac:spMkLst>
        </pc:spChg>
      </pc:sldChg>
      <pc:sldChg chg="modSp mod modNotes">
        <pc:chgData name="shen bingquan" userId="fceb9097da8659d8" providerId="LiveId" clId="{262B0950-FB1F-4447-BB12-AC1410EFA445}" dt="2021-08-12T02:47:27.409" v="3" actId="1076"/>
        <pc:sldMkLst>
          <pc:docMk/>
          <pc:sldMk cId="0" sldId="285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5"/>
            <ac:spMk id="427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5"/>
            <ac:spMk id="428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7:27.409" v="3" actId="1076"/>
          <ac:spMkLst>
            <pc:docMk/>
            <pc:sldMk cId="0" sldId="285"/>
            <ac:spMk id="438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86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6"/>
            <ac:spMk id="445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87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7"/>
            <ac:spMk id="458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7"/>
            <ac:spMk id="459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88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8"/>
            <ac:spMk id="465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8"/>
            <ac:spMk id="466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89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89"/>
            <ac:spMk id="476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90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90"/>
            <ac:spMk id="486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91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91"/>
            <ac:spMk id="494" creationId="{00000000-0000-0000-0000-000000000000}"/>
          </ac:spMkLst>
        </pc:spChg>
      </pc:sldChg>
      <pc:sldChg chg="modSp mod modNotes">
        <pc:chgData name="shen bingquan" userId="fceb9097da8659d8" providerId="LiveId" clId="{262B0950-FB1F-4447-BB12-AC1410EFA445}" dt="2021-08-12T02:47:38.116" v="4" actId="1076"/>
        <pc:sldMkLst>
          <pc:docMk/>
          <pc:sldMk cId="0" sldId="292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92"/>
            <ac:spMk id="504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7:38.116" v="4" actId="1076"/>
          <ac:spMkLst>
            <pc:docMk/>
            <pc:sldMk cId="0" sldId="292"/>
            <ac:spMk id="508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93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93"/>
            <ac:spMk id="516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93"/>
            <ac:spMk id="517" creationId="{00000000-0000-0000-0000-000000000000}"/>
          </ac:spMkLst>
        </pc:spChg>
      </pc:sldChg>
      <pc:sldChg chg="modSp modNotes">
        <pc:chgData name="shen bingquan" userId="fceb9097da8659d8" providerId="LiveId" clId="{262B0950-FB1F-4447-BB12-AC1410EFA445}" dt="2021-08-12T02:46:54.676" v="1"/>
        <pc:sldMkLst>
          <pc:docMk/>
          <pc:sldMk cId="0" sldId="294"/>
        </pc:sldMkLst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94"/>
            <ac:spMk id="524" creationId="{00000000-0000-0000-0000-000000000000}"/>
          </ac:spMkLst>
        </pc:spChg>
        <pc:spChg chg="mod">
          <ac:chgData name="shen bingquan" userId="fceb9097da8659d8" providerId="LiveId" clId="{262B0950-FB1F-4447-BB12-AC1410EFA445}" dt="2021-08-12T02:46:54.676" v="1"/>
          <ac:spMkLst>
            <pc:docMk/>
            <pc:sldMk cId="0" sldId="294"/>
            <ac:spMk id="525" creationId="{00000000-0000-0000-0000-000000000000}"/>
          </ac:spMkLst>
        </pc:spChg>
      </pc:sldChg>
    </pc:docChg>
  </pc:docChgLst>
  <pc:docChgLst>
    <pc:chgData name="Goh Kheng Xi, Jevan" userId="38b6b64c-cecc-4b78-9228-4ca68902885d" providerId="ADAL" clId="{8B672145-2273-4AA7-934F-D64502D69A1D}"/>
    <pc:docChg chg="modSld">
      <pc:chgData name="Goh Kheng Xi, Jevan" userId="38b6b64c-cecc-4b78-9228-4ca68902885d" providerId="ADAL" clId="{8B672145-2273-4AA7-934F-D64502D69A1D}" dt="2021-09-06T02:21:33.292" v="63" actId="20577"/>
      <pc:docMkLst>
        <pc:docMk/>
      </pc:docMkLst>
      <pc:sldChg chg="modSp mod">
        <pc:chgData name="Goh Kheng Xi, Jevan" userId="38b6b64c-cecc-4b78-9228-4ca68902885d" providerId="ADAL" clId="{8B672145-2273-4AA7-934F-D64502D69A1D}" dt="2021-09-06T01:59:01.246" v="0" actId="14100"/>
        <pc:sldMkLst>
          <pc:docMk/>
          <pc:sldMk cId="0" sldId="260"/>
        </pc:sldMkLst>
        <pc:spChg chg="mod">
          <ac:chgData name="Goh Kheng Xi, Jevan" userId="38b6b64c-cecc-4b78-9228-4ca68902885d" providerId="ADAL" clId="{8B672145-2273-4AA7-934F-D64502D69A1D}" dt="2021-09-06T01:59:01.246" v="0" actId="14100"/>
          <ac:spMkLst>
            <pc:docMk/>
            <pc:sldMk cId="0" sldId="260"/>
            <ac:spMk id="135" creationId="{00000000-0000-0000-0000-000000000000}"/>
          </ac:spMkLst>
        </pc:spChg>
      </pc:sldChg>
      <pc:sldChg chg="addSp modSp mod">
        <pc:chgData name="Goh Kheng Xi, Jevan" userId="38b6b64c-cecc-4b78-9228-4ca68902885d" providerId="ADAL" clId="{8B672145-2273-4AA7-934F-D64502D69A1D}" dt="2021-09-06T02:21:33.292" v="63" actId="20577"/>
        <pc:sldMkLst>
          <pc:docMk/>
          <pc:sldMk cId="0" sldId="292"/>
        </pc:sldMkLst>
        <pc:spChg chg="add mod">
          <ac:chgData name="Goh Kheng Xi, Jevan" userId="38b6b64c-cecc-4b78-9228-4ca68902885d" providerId="ADAL" clId="{8B672145-2273-4AA7-934F-D64502D69A1D}" dt="2021-09-06T02:21:33.292" v="63" actId="20577"/>
          <ac:spMkLst>
            <pc:docMk/>
            <pc:sldMk cId="0" sldId="292"/>
            <ac:spMk id="2" creationId="{1B221940-6176-4B6F-9E04-B703785E4576}"/>
          </ac:spMkLst>
        </pc:spChg>
        <pc:spChg chg="add mod">
          <ac:chgData name="Goh Kheng Xi, Jevan" userId="38b6b64c-cecc-4b78-9228-4ca68902885d" providerId="ADAL" clId="{8B672145-2273-4AA7-934F-D64502D69A1D}" dt="2021-09-06T02:21:05.484" v="57" actId="1076"/>
          <ac:spMkLst>
            <pc:docMk/>
            <pc:sldMk cId="0" sldId="292"/>
            <ac:spMk id="3" creationId="{DD0A1464-5C24-4633-8AA2-0A8C5E8E5A8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rkov_decision_proces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0a11e502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0a11e502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067d2200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067d2200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by limiting both the actions and states to finite discrete values to avoid issues to do with dimensionality.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We will start by considering the most common simplifying case: </a:t>
            </a:r>
            <a:r>
              <a:rPr lang="en-GB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markov decision process (MDP)</a:t>
            </a: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 MDP's follow the markov property that the next state only depends on the current state and action.  MDP are an extension of markov chains, with the addition of actions and rewards.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067d2200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067d2200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067d2200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067d2200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067d22000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067d22000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067d22000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067d22000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067d22000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067d22000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067d22000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067d22000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067d22000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067d22000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067d22000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067d22000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067d22000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067d22000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DP algorithms are of limited utility in reinforcement learning both because of their assumption of a perfect model and because of their great computational expense, but they are still important theoretically.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0a11e502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0a11e502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067d22000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067d22000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067d22000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067d22000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067d22000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067d22000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067d2200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067d2200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067d22000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067d22000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067d22000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067d22000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067d2200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067d22000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067d22000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067d22000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067d22000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067d22000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067d2200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067d22000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67d22000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067d22000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067d22000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067d22000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067d22000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067d22000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067d22000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067d22000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067d22000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067d22000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067d22000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067d22000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067d2200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067d2200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067d2200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067d2200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1288ee7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1288ee7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e1015c4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de1015c4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0a11e50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e0a11e50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067d22000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067d22000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067d2200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067d2200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067d2200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067d2200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067d2200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067d2200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067d2200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067d2200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067d2200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067d2200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Planning assumes have a model of how decisions impact environment.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Supervised learning is provided correct labels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Unsupervised learning is provided no labels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Reinforcement learning is provided with censored labels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Imitation learning assumes input demonstrations of good policies. Imitation Learning reduces Reinforcement Learning to Supervised Learning.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4CBA2-EF53-49E3-ABD5-A694405D4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98" y="0"/>
            <a:ext cx="1001102" cy="13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0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71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29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4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7DE939-43BC-41BC-BC80-8D6D5EEE00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89" y="1"/>
            <a:ext cx="769210" cy="10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5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85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776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920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46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327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681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1345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34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epmind.com/learning-resources/-introduction-reinforcement-learning-david-silv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/>
          </a:p>
        </p:txBody>
      </p:sp>
      <p:sp>
        <p:nvSpPr>
          <p:cNvPr id="106" name="Google Shape;106;p2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Shen Bingquan &lt;sbingqua@dso.org.sg&gt;</a:t>
            </a:r>
            <a:endParaRPr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National University of Singapore :: School of Engineering :: Engineering Science Programme</a:t>
            </a:r>
            <a:endParaRPr sz="23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Markov Decision Processes (MDPs)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Mathematical tool for </a:t>
            </a:r>
            <a:r>
              <a:rPr lang="en-GB" sz="1600" b="1">
                <a:solidFill>
                  <a:srgbClr val="FF0000"/>
                </a:solidFill>
              </a:rPr>
              <a:t>sequential decision making</a:t>
            </a:r>
            <a:r>
              <a:rPr lang="en-GB" sz="1600"/>
              <a:t> which formally describes the environment for reinforcement learning.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MDP is a tuple &lt;S, D, A, T, R&gt;, where: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 is a finite state space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 is a sequence of discrete time steps/decision epochs (1,2,...L), L maybe ∞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is a finite action set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T: S x A x S x D → [0,1] is a transition function </a:t>
            </a:r>
            <a:endParaRPr i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R: S x A x S X D → R is a reward function </a:t>
            </a:r>
            <a:endParaRPr i="1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Partially Observable MDPs (POMDPs) when states are partially observable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 u="sng"/>
              <a:t>Solution</a:t>
            </a:r>
            <a:r>
              <a:rPr lang="en-GB" sz="1600"/>
              <a:t>: </a:t>
            </a:r>
            <a:r>
              <a:rPr lang="en-GB" sz="1600" b="1">
                <a:solidFill>
                  <a:srgbClr val="FF0000"/>
                </a:solidFill>
              </a:rPr>
              <a:t>Optimal Policy, ℼ*</a:t>
            </a:r>
            <a:endParaRPr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MDP</a:t>
            </a:r>
            <a:endParaRPr/>
          </a:p>
        </p:txBody>
      </p:sp>
      <p:grpSp>
        <p:nvGrpSpPr>
          <p:cNvPr id="253" name="Google Shape;253;p36"/>
          <p:cNvGrpSpPr/>
          <p:nvPr/>
        </p:nvGrpSpPr>
        <p:grpSpPr>
          <a:xfrm>
            <a:off x="1614091" y="1372291"/>
            <a:ext cx="6197115" cy="3416402"/>
            <a:chOff x="5421923" y="4656528"/>
            <a:chExt cx="3341123" cy="1841925"/>
          </a:xfrm>
        </p:grpSpPr>
        <p:pic>
          <p:nvPicPr>
            <p:cNvPr id="254" name="Google Shape;254;p36" descr="figtmp9.png (549×273)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21923" y="4656528"/>
              <a:ext cx="3124200" cy="15535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6"/>
            <p:cNvSpPr/>
            <p:nvPr/>
          </p:nvSpPr>
          <p:spPr>
            <a:xfrm>
              <a:off x="5533246" y="6221553"/>
              <a:ext cx="322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u="sng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Transition graph of a recycling robot example</a:t>
              </a:r>
              <a:endParaRPr sz="12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of an RL Agent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Policy, ℼ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Defines the behavior of an agent at a perceived state of the environment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Rewards Function, r(s,a)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Defines the goal in a reinforcement learning environment. It determines the immediate desirability of taking the particular action, a, while in observed state, s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Value function, V</a:t>
            </a:r>
            <a:r>
              <a:rPr lang="en-GB" baseline="30000"/>
              <a:t>ℼ</a:t>
            </a:r>
            <a:r>
              <a:rPr lang="en-GB"/>
              <a:t>(s,a)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Defines the expected total amount of reward an agent can accumulate over the future in that given state, s, while following the policy, ℼ. 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 of the environment (optional)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 predict the resultant next state and next reward. Models are used for planning.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Policy, ℼ</a:t>
            </a:r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Defines the behavior of an agent.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GB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GB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take while in a particular </a:t>
            </a:r>
            <a:r>
              <a:rPr lang="en-GB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68" name="Google Shape;268;p38"/>
          <p:cNvGraphicFramePr/>
          <p:nvPr/>
        </p:nvGraphicFramePr>
        <p:xfrm>
          <a:off x="5562960" y="2693296"/>
          <a:ext cx="2016000" cy="1512000"/>
        </p:xfrm>
        <a:graphic>
          <a:graphicData uri="http://schemas.openxmlformats.org/drawingml/2006/table">
            <a:tbl>
              <a:tblPr>
                <a:noFill/>
                <a:tableStyleId>{8EB58387-9980-40F1-9D37-144BE665D619}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C000"/>
                          </a:solidFill>
                        </a:rPr>
                        <a:t>+1</a:t>
                      </a:r>
                      <a:endParaRPr sz="1800" b="1">
                        <a:solidFill>
                          <a:srgbClr val="FFC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0000"/>
                          </a:solidFill>
                        </a:rPr>
                        <a:t>-1</a:t>
                      </a:r>
                      <a:endParaRPr sz="1800" b="1">
                        <a:solidFill>
                          <a:srgbClr val="FF0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9" name="Google Shape;269;p38"/>
          <p:cNvCxnSpPr/>
          <p:nvPr/>
        </p:nvCxnSpPr>
        <p:spPr>
          <a:xfrm rot="10800000">
            <a:off x="6799560" y="3756724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0" name="Google Shape;270;p38"/>
          <p:cNvCxnSpPr/>
          <p:nvPr/>
        </p:nvCxnSpPr>
        <p:spPr>
          <a:xfrm>
            <a:off x="6647160" y="2953996"/>
            <a:ext cx="381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1" name="Google Shape;271;p38"/>
          <p:cNvCxnSpPr/>
          <p:nvPr/>
        </p:nvCxnSpPr>
        <p:spPr>
          <a:xfrm rot="10800000">
            <a:off x="7092660" y="3960362"/>
            <a:ext cx="468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2" name="Google Shape;272;p38"/>
          <p:cNvCxnSpPr/>
          <p:nvPr/>
        </p:nvCxnSpPr>
        <p:spPr>
          <a:xfrm rot="10800000">
            <a:off x="6799560" y="3258796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3" name="Google Shape;273;p38"/>
          <p:cNvCxnSpPr/>
          <p:nvPr/>
        </p:nvCxnSpPr>
        <p:spPr>
          <a:xfrm>
            <a:off x="6113760" y="2953996"/>
            <a:ext cx="381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4" name="Google Shape;274;p38"/>
          <p:cNvCxnSpPr/>
          <p:nvPr/>
        </p:nvCxnSpPr>
        <p:spPr>
          <a:xfrm>
            <a:off x="5627658" y="2953996"/>
            <a:ext cx="381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5" name="Google Shape;275;p38"/>
          <p:cNvCxnSpPr/>
          <p:nvPr/>
        </p:nvCxnSpPr>
        <p:spPr>
          <a:xfrm rot="10800000">
            <a:off x="5808960" y="3258796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6113760" y="3944596"/>
            <a:ext cx="381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7" name="Google Shape;277;p38"/>
          <p:cNvCxnSpPr/>
          <p:nvPr/>
        </p:nvCxnSpPr>
        <p:spPr>
          <a:xfrm rot="10800000">
            <a:off x="5808960" y="3715996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8" name="Google Shape;278;p38"/>
          <p:cNvSpPr/>
          <p:nvPr/>
        </p:nvSpPr>
        <p:spPr>
          <a:xfrm>
            <a:off x="1565400" y="2286000"/>
            <a:ext cx="66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state</a:t>
            </a:r>
            <a:endParaRPr sz="18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279" name="Google Shape;279;p38"/>
          <p:cNvGraphicFramePr/>
          <p:nvPr/>
        </p:nvGraphicFramePr>
        <p:xfrm>
          <a:off x="1565400" y="2654643"/>
          <a:ext cx="2016000" cy="1512000"/>
        </p:xfrm>
        <a:graphic>
          <a:graphicData uri="http://schemas.openxmlformats.org/drawingml/2006/table">
            <a:tbl>
              <a:tblPr>
                <a:noFill/>
                <a:tableStyleId>{8EB58387-9980-40F1-9D37-144BE665D619}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1,3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2,3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3,3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C000"/>
                          </a:solidFill>
                        </a:rPr>
                        <a:t>4,1</a:t>
                      </a:r>
                      <a:endParaRPr sz="1400" b="1">
                        <a:solidFill>
                          <a:srgbClr val="FFC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1,2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3,2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0000"/>
                          </a:solidFill>
                        </a:rPr>
                        <a:t>4,2</a:t>
                      </a:r>
                      <a:endParaRPr sz="1400" b="1">
                        <a:solidFill>
                          <a:srgbClr val="FF0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4,1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0" name="Google Shape;280;p38"/>
          <p:cNvSpPr/>
          <p:nvPr/>
        </p:nvSpPr>
        <p:spPr>
          <a:xfrm>
            <a:off x="5486400" y="2293648"/>
            <a:ext cx="151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action to take</a:t>
            </a:r>
            <a:endParaRPr sz="18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1" name="Google Shape;281;p38"/>
          <p:cNvSpPr/>
          <p:nvPr/>
        </p:nvSpPr>
        <p:spPr>
          <a:xfrm>
            <a:off x="3810000" y="2953996"/>
            <a:ext cx="1524000" cy="685800"/>
          </a:xfrm>
          <a:prstGeom prst="rightArrow">
            <a:avLst>
              <a:gd name="adj1" fmla="val 50000"/>
              <a:gd name="adj2" fmla="val 5000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282" name="Google Shape;282;p38"/>
          <p:cNvGrpSpPr/>
          <p:nvPr/>
        </p:nvGrpSpPr>
        <p:grpSpPr>
          <a:xfrm>
            <a:off x="2590800" y="3639796"/>
            <a:ext cx="4475460" cy="553836"/>
            <a:chOff x="2590800" y="4173196"/>
            <a:chExt cx="4475460" cy="553836"/>
          </a:xfrm>
        </p:grpSpPr>
        <p:sp>
          <p:nvSpPr>
            <p:cNvPr id="283" name="Google Shape;283;p38"/>
            <p:cNvSpPr/>
            <p:nvPr/>
          </p:nvSpPr>
          <p:spPr>
            <a:xfrm>
              <a:off x="2590800" y="4173196"/>
              <a:ext cx="533400" cy="498000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6532860" y="4229032"/>
              <a:ext cx="533400" cy="498000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5" name="Google Shape;285;p38"/>
            <p:cNvCxnSpPr>
              <a:stCxn id="283" idx="4"/>
              <a:endCxn id="284" idx="4"/>
            </p:cNvCxnSpPr>
            <p:nvPr/>
          </p:nvCxnSpPr>
          <p:spPr>
            <a:xfrm rot="-5400000" flipH="1">
              <a:off x="4800600" y="2728096"/>
              <a:ext cx="55800" cy="3942000"/>
            </a:xfrm>
            <a:prstGeom prst="curvedConnector3">
              <a:avLst>
                <a:gd name="adj1" fmla="val 526812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Expected total amount of reward an agent can accumulate from this point onwards.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Sum of rewards: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T is the final step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Discounted sum of rewards: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where 𝛾 is the discount rate range from [0,1]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 </a:t>
            </a:r>
            <a:endParaRPr b="1"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625" y="2070675"/>
            <a:ext cx="3813750" cy="5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350" y="3148950"/>
            <a:ext cx="5518250" cy="8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3994700" y="531275"/>
            <a:ext cx="504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What is the value function for of the previous policy?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Maze Example</a:t>
            </a:r>
            <a:endParaRPr/>
          </a:p>
        </p:txBody>
      </p:sp>
      <p:sp>
        <p:nvSpPr>
          <p:cNvPr id="300" name="Google Shape;300;p40"/>
          <p:cNvSpPr txBox="1"/>
          <p:nvPr/>
        </p:nvSpPr>
        <p:spPr>
          <a:xfrm>
            <a:off x="0" y="4835700"/>
            <a:ext cx="81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https://deepmind.com/learning-resources/-introduction-reinforcement-learning-david-silver</a:t>
            </a:r>
            <a:endParaRPr sz="800"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00" y="1170125"/>
            <a:ext cx="8038717" cy="3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Policy</a:t>
            </a:r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11917"/>
          <a:stretch/>
        </p:blipFill>
        <p:spPr>
          <a:xfrm>
            <a:off x="2245052" y="145275"/>
            <a:ext cx="6218550" cy="45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l="2498" t="91211" r="2507" b="-4651"/>
          <a:stretch/>
        </p:blipFill>
        <p:spPr>
          <a:xfrm>
            <a:off x="3103988" y="4638000"/>
            <a:ext cx="3894375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/>
        </p:nvSpPr>
        <p:spPr>
          <a:xfrm>
            <a:off x="0" y="4835700"/>
            <a:ext cx="81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https://deepmind.com/learning-resources/-introduction-reinforcement-learning-david-silver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</a:t>
            </a:r>
            <a:endParaRPr/>
          </a:p>
        </p:txBody>
      </p:sp>
      <p:pic>
        <p:nvPicPr>
          <p:cNvPr id="315" name="Google Shape;315;p42"/>
          <p:cNvPicPr preferRelativeResize="0"/>
          <p:nvPr/>
        </p:nvPicPr>
        <p:blipFill rotWithShape="1">
          <a:blip r:embed="rId3">
            <a:alphaModFix/>
          </a:blip>
          <a:srcRect r="6976" b="13412"/>
          <a:stretch/>
        </p:blipFill>
        <p:spPr>
          <a:xfrm>
            <a:off x="2280950" y="180950"/>
            <a:ext cx="5360525" cy="414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0" y="4835700"/>
            <a:ext cx="81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https://deepmind.com/learning-resources/-introduction-reinforcement-learning-david-silver</a:t>
            </a:r>
            <a:endParaRPr sz="800"/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l="5223" t="91115" r="836"/>
          <a:stretch/>
        </p:blipFill>
        <p:spPr>
          <a:xfrm>
            <a:off x="1996375" y="4366112"/>
            <a:ext cx="5413225" cy="4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RL Agents</a:t>
            </a:r>
            <a:endParaRPr/>
          </a:p>
        </p:txBody>
      </p:sp>
      <p:sp>
        <p:nvSpPr>
          <p:cNvPr id="323" name="Google Shape;323;p43"/>
          <p:cNvSpPr txBox="1"/>
          <p:nvPr/>
        </p:nvSpPr>
        <p:spPr>
          <a:xfrm>
            <a:off x="0" y="4835700"/>
            <a:ext cx="908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https://deepmind.com/learning-resources/-introduction-reinforcement-learning-david-silver</a:t>
            </a:r>
            <a:endParaRPr sz="800"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325" y="674550"/>
            <a:ext cx="4322650" cy="40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/>
        </p:nvSpPr>
        <p:spPr>
          <a:xfrm>
            <a:off x="6397200" y="3710025"/>
            <a:ext cx="2688300" cy="104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lang="en-GB" b="1"/>
              <a:t>model </a:t>
            </a:r>
            <a:r>
              <a:rPr lang="en-GB"/>
              <a:t>predicts what the environment will do next.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Next state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Next (immediate) reward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Programming </a:t>
            </a:r>
            <a:endParaRPr/>
          </a:p>
        </p:txBody>
      </p:sp>
      <p:sp>
        <p:nvSpPr>
          <p:cNvPr id="331" name="Google Shape;331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Dynamic programming (DP) refers to a collection of algorithms that can be used to compute optimal policies given a </a:t>
            </a:r>
            <a:r>
              <a:rPr lang="en-GB" sz="1700" b="1"/>
              <a:t>perfect model</a:t>
            </a:r>
            <a:r>
              <a:rPr lang="en-GB" sz="1700"/>
              <a:t> of the environment as a MDP.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The key idea is the use of </a:t>
            </a:r>
            <a:r>
              <a:rPr lang="en-GB" sz="1700" b="1"/>
              <a:t>value functions</a:t>
            </a:r>
            <a:r>
              <a:rPr lang="en-GB" sz="1700"/>
              <a:t> to organize and structure the search for good policies.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It forms the foundation for other RL methods.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Steps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Break problems down into subproblems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Solve the subproblems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Combine solutions to subproblems</a:t>
            </a:r>
            <a:endParaRPr sz="1700"/>
          </a:p>
        </p:txBody>
      </p:sp>
      <p:sp>
        <p:nvSpPr>
          <p:cNvPr id="332" name="Google Shape;332;p44"/>
          <p:cNvSpPr txBox="1"/>
          <p:nvPr/>
        </p:nvSpPr>
        <p:spPr>
          <a:xfrm>
            <a:off x="52700" y="478512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reinforcement learning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Markov Decision Processes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Components of a RL Agent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Dynamic Programming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Policy Iteration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Value Iteration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Temporal Difference Learning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Sarsa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Q-learning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Exploration and Exploitation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Deep Reinforcement Learning Example - DQN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Challenges</a:t>
            </a:r>
            <a:endParaRPr/>
          </a:p>
        </p:txBody>
      </p:sp>
      <p:sp>
        <p:nvSpPr>
          <p:cNvPr id="113" name="Google Shape;113;p27"/>
          <p:cNvSpPr txBox="1"/>
          <p:nvPr/>
        </p:nvSpPr>
        <p:spPr>
          <a:xfrm>
            <a:off x="3020300" y="355925"/>
            <a:ext cx="5327489" cy="66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2"/>
                </a:solidFill>
              </a:rPr>
              <a:t>Learning Outcome: </a:t>
            </a:r>
            <a:br>
              <a:rPr lang="en-GB" dirty="0">
                <a:solidFill>
                  <a:schemeClr val="dk2"/>
                </a:solidFill>
              </a:rPr>
            </a:br>
            <a:r>
              <a:rPr lang="en-GB" dirty="0">
                <a:solidFill>
                  <a:schemeClr val="dk2"/>
                </a:solidFill>
              </a:rPr>
              <a:t>Given an application problem how (and whether) to use RL for it.</a:t>
            </a:r>
            <a:r>
              <a:rPr lang="en-GB" sz="1700" dirty="0">
                <a:solidFill>
                  <a:schemeClr val="dk2"/>
                </a:solidFill>
              </a:rPr>
              <a:t> </a:t>
            </a:r>
            <a:endParaRPr sz="17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Iterative Policy Evaluation</a:t>
            </a: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75" y="1582638"/>
            <a:ext cx="5981700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/>
          <p:nvPr/>
        </p:nvSpPr>
        <p:spPr>
          <a:xfrm>
            <a:off x="52700" y="478512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  <p:sp>
        <p:nvSpPr>
          <p:cNvPr id="340" name="Google Shape;340;p45"/>
          <p:cNvSpPr txBox="1"/>
          <p:nvPr/>
        </p:nvSpPr>
        <p:spPr>
          <a:xfrm>
            <a:off x="366600" y="1101825"/>
            <a:ext cx="841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2"/>
                </a:solidFill>
              </a:rPr>
              <a:t>First Step: </a:t>
            </a:r>
            <a:r>
              <a:rPr lang="en-GB" sz="1600">
                <a:solidFill>
                  <a:schemeClr val="dk2"/>
                </a:solidFill>
              </a:rPr>
              <a:t>To compute the state-value function v</a:t>
            </a:r>
            <a:r>
              <a:rPr lang="en-GB" sz="1600" baseline="-25000">
                <a:solidFill>
                  <a:schemeClr val="dk1"/>
                </a:solidFill>
              </a:rPr>
              <a:t>ℼ</a:t>
            </a:r>
            <a:r>
              <a:rPr lang="en-GB" sz="1600">
                <a:solidFill>
                  <a:schemeClr val="dk2"/>
                </a:solidFill>
              </a:rPr>
              <a:t> for an arbitrary policy </a:t>
            </a:r>
            <a:r>
              <a:rPr lang="en-GB" sz="1600">
                <a:solidFill>
                  <a:schemeClr val="dk1"/>
                </a:solidFill>
              </a:rPr>
              <a:t>ℼ</a:t>
            </a:r>
            <a:r>
              <a:rPr lang="en-GB" sz="1600">
                <a:solidFill>
                  <a:schemeClr val="dk2"/>
                </a:solidFill>
              </a:rPr>
              <a:t>.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341" name="Google Shape;341;p45"/>
          <p:cNvGrpSpPr/>
          <p:nvPr/>
        </p:nvGrpSpPr>
        <p:grpSpPr>
          <a:xfrm>
            <a:off x="3114075" y="1803775"/>
            <a:ext cx="6045000" cy="1642800"/>
            <a:chOff x="89100" y="2088350"/>
            <a:chExt cx="6045000" cy="1642800"/>
          </a:xfrm>
        </p:grpSpPr>
        <p:cxnSp>
          <p:nvCxnSpPr>
            <p:cNvPr id="342" name="Google Shape;342;p45"/>
            <p:cNvCxnSpPr>
              <a:stCxn id="343" idx="1"/>
            </p:cNvCxnSpPr>
            <p:nvPr/>
          </p:nvCxnSpPr>
          <p:spPr>
            <a:xfrm flipH="1">
              <a:off x="89100" y="2349950"/>
              <a:ext cx="2311200" cy="1381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sp>
          <p:nvSpPr>
            <p:cNvPr id="343" name="Google Shape;343;p45"/>
            <p:cNvSpPr txBox="1"/>
            <p:nvPr/>
          </p:nvSpPr>
          <p:spPr>
            <a:xfrm>
              <a:off x="2400300" y="2088350"/>
              <a:ext cx="3733800" cy="52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Probability of taking action a at state s under policy ℼ</a:t>
              </a:r>
              <a:endPara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45"/>
          <p:cNvGrpSpPr/>
          <p:nvPr/>
        </p:nvGrpSpPr>
        <p:grpSpPr>
          <a:xfrm>
            <a:off x="4300337" y="2571753"/>
            <a:ext cx="4858386" cy="864313"/>
            <a:chOff x="52500" y="2532162"/>
            <a:chExt cx="5929200" cy="1419000"/>
          </a:xfrm>
        </p:grpSpPr>
        <p:cxnSp>
          <p:nvCxnSpPr>
            <p:cNvPr id="345" name="Google Shape;345;p45"/>
            <p:cNvCxnSpPr>
              <a:stCxn id="346" idx="1"/>
            </p:cNvCxnSpPr>
            <p:nvPr/>
          </p:nvCxnSpPr>
          <p:spPr>
            <a:xfrm flipH="1">
              <a:off x="52500" y="2961762"/>
              <a:ext cx="2195400" cy="989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sp>
          <p:nvSpPr>
            <p:cNvPr id="346" name="Google Shape;346;p45"/>
            <p:cNvSpPr txBox="1"/>
            <p:nvPr/>
          </p:nvSpPr>
          <p:spPr>
            <a:xfrm>
              <a:off x="2247900" y="2532162"/>
              <a:ext cx="3733800" cy="85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Transition function and sum over all possible next states</a:t>
              </a:r>
              <a:endParaRPr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p45"/>
          <p:cNvSpPr txBox="1"/>
          <p:nvPr/>
        </p:nvSpPr>
        <p:spPr>
          <a:xfrm>
            <a:off x="6379975" y="3436075"/>
            <a:ext cx="2526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← Bellman equation for v</a:t>
            </a:r>
            <a:r>
              <a:rPr lang="en-GB" b="1" baseline="-25000"/>
              <a:t>ℼ</a:t>
            </a:r>
            <a:r>
              <a:rPr lang="en-GB" b="1"/>
              <a:t> 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675" y="339675"/>
            <a:ext cx="5708425" cy="4616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x 4 gridworld example</a:t>
            </a:r>
            <a:endParaRPr/>
          </a:p>
        </p:txBody>
      </p:sp>
      <p:sp>
        <p:nvSpPr>
          <p:cNvPr id="354" name="Google Shape;354;p46"/>
          <p:cNvSpPr txBox="1">
            <a:spLocks noGrp="1"/>
          </p:cNvSpPr>
          <p:nvPr>
            <p:ph type="body" idx="1"/>
          </p:nvPr>
        </p:nvSpPr>
        <p:spPr>
          <a:xfrm>
            <a:off x="487425" y="2851475"/>
            <a:ext cx="8520600" cy="18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 = {1, 2, . . . , 14}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= {up, down, right, left}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 = -1 for all transitions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Terminal state: Shaded cells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ℼ</a:t>
            </a:r>
            <a:r>
              <a:rPr lang="en-GB"/>
              <a:t> =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/>
              <a:t>all actions equally likely</a:t>
            </a:r>
            <a:endParaRPr/>
          </a:p>
        </p:txBody>
      </p:sp>
      <p:pic>
        <p:nvPicPr>
          <p:cNvPr id="355" name="Google Shape;355;p46"/>
          <p:cNvPicPr preferRelativeResize="0"/>
          <p:nvPr/>
        </p:nvPicPr>
        <p:blipFill rotWithShape="1">
          <a:blip r:embed="rId4">
            <a:alphaModFix/>
          </a:blip>
          <a:srcRect r="29017"/>
          <a:stretch/>
        </p:blipFill>
        <p:spPr>
          <a:xfrm>
            <a:off x="411221" y="1079200"/>
            <a:ext cx="3225049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52700" y="478512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698" y="1017725"/>
            <a:ext cx="5577098" cy="402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4 x 4 gridworld example</a:t>
            </a:r>
            <a:endParaRPr/>
          </a:p>
        </p:txBody>
      </p:sp>
      <p:sp>
        <p:nvSpPr>
          <p:cNvPr id="363" name="Google Shape;363;p47"/>
          <p:cNvSpPr txBox="1"/>
          <p:nvPr/>
        </p:nvSpPr>
        <p:spPr>
          <a:xfrm>
            <a:off x="52700" y="478512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Policy Improvement</a:t>
            </a:r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Reason for computing the value function for a policy is to help find better policies.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We know how good it is to follow the current policy from s — that is v</a:t>
            </a:r>
            <a:r>
              <a:rPr lang="en-GB" sz="1600" baseline="-25000">
                <a:solidFill>
                  <a:schemeClr val="dk1"/>
                </a:solidFill>
              </a:rPr>
              <a:t>ℼ</a:t>
            </a:r>
            <a:r>
              <a:rPr lang="en-GB" sz="1600"/>
              <a:t>(s) — but would it be better or worse to change to the new policy?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Consider selecting a in s and thereafter following the existing policy, </a:t>
            </a:r>
            <a:r>
              <a:rPr lang="en-GB" sz="1600">
                <a:solidFill>
                  <a:schemeClr val="dk1"/>
                </a:solidFill>
              </a:rPr>
              <a:t>ℼ</a:t>
            </a:r>
            <a:r>
              <a:rPr lang="en-GB" sz="1600"/>
              <a:t>. The value of this way of behaving is: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If                                          then </a:t>
            </a:r>
            <a:endParaRPr sz="1600"/>
          </a:p>
        </p:txBody>
      </p:sp>
      <p:sp>
        <p:nvSpPr>
          <p:cNvPr id="370" name="Google Shape;370;p48"/>
          <p:cNvSpPr txBox="1"/>
          <p:nvPr/>
        </p:nvSpPr>
        <p:spPr>
          <a:xfrm>
            <a:off x="52700" y="478512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150" y="2858425"/>
            <a:ext cx="5149074" cy="11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6" y="4057900"/>
            <a:ext cx="2249032" cy="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950" y="4041150"/>
            <a:ext cx="16911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48" y="975073"/>
            <a:ext cx="6858451" cy="39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Policy Iteration</a:t>
            </a:r>
            <a:endParaRPr/>
          </a:p>
        </p:txBody>
      </p:sp>
      <p:sp>
        <p:nvSpPr>
          <p:cNvPr id="380" name="Google Shape;380;p49"/>
          <p:cNvSpPr txBox="1"/>
          <p:nvPr/>
        </p:nvSpPr>
        <p:spPr>
          <a:xfrm>
            <a:off x="0" y="4835700"/>
            <a:ext cx="81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https://deepmind.com/learning-resources/-introduction-reinforcement-learning-david-silver</a:t>
            </a:r>
            <a:endParaRPr sz="800"/>
          </a:p>
        </p:txBody>
      </p:sp>
      <p:sp>
        <p:nvSpPr>
          <p:cNvPr id="381" name="Google Shape;381;p49"/>
          <p:cNvSpPr txBox="1"/>
          <p:nvPr/>
        </p:nvSpPr>
        <p:spPr>
          <a:xfrm>
            <a:off x="3446550" y="176775"/>
            <a:ext cx="5617800" cy="92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a policy, </a:t>
            </a:r>
            <a:r>
              <a:rPr lang="en-GB" sz="1600">
                <a:solidFill>
                  <a:schemeClr val="dk1"/>
                </a:solidFill>
              </a:rPr>
              <a:t>ℼ</a:t>
            </a:r>
            <a:r>
              <a:rPr lang="en-GB"/>
              <a:t>, has been improved using v</a:t>
            </a:r>
            <a:r>
              <a:rPr lang="en-GB" sz="1600" baseline="-25000">
                <a:solidFill>
                  <a:schemeClr val="dk1"/>
                </a:solidFill>
              </a:rPr>
              <a:t>ℼ</a:t>
            </a:r>
            <a:r>
              <a:rPr lang="en-GB"/>
              <a:t> to yield a better policy, </a:t>
            </a:r>
            <a:r>
              <a:rPr lang="en-GB" sz="1600">
                <a:solidFill>
                  <a:schemeClr val="dk1"/>
                </a:solidFill>
              </a:rPr>
              <a:t>ℼ’</a:t>
            </a:r>
            <a:r>
              <a:rPr lang="en-GB"/>
              <a:t> , we can then compute v</a:t>
            </a:r>
            <a:r>
              <a:rPr lang="en-GB" sz="1600" baseline="-25000">
                <a:solidFill>
                  <a:schemeClr val="dk1"/>
                </a:solidFill>
              </a:rPr>
              <a:t>ℼ’</a:t>
            </a:r>
            <a:r>
              <a:rPr lang="en-GB"/>
              <a:t> and improve it again to yield an even better </a:t>
            </a:r>
            <a:r>
              <a:rPr lang="en-GB" sz="1600">
                <a:solidFill>
                  <a:schemeClr val="dk1"/>
                </a:solidFill>
              </a:rPr>
              <a:t>ℼ’’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Policy Iteration</a:t>
            </a:r>
            <a:endParaRPr/>
          </a:p>
        </p:txBody>
      </p:sp>
      <p:pic>
        <p:nvPicPr>
          <p:cNvPr id="387" name="Google Shape;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775" y="0"/>
            <a:ext cx="5953525" cy="50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/>
        </p:nvSpPr>
        <p:spPr>
          <a:xfrm>
            <a:off x="-26775" y="4932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Iteration</a:t>
            </a:r>
            <a:endParaRPr/>
          </a:p>
        </p:txBody>
      </p:sp>
      <p:sp>
        <p:nvSpPr>
          <p:cNvPr id="394" name="Google Shape;394;p51"/>
          <p:cNvSpPr txBox="1">
            <a:spLocks noGrp="1"/>
          </p:cNvSpPr>
          <p:nvPr>
            <p:ph type="body" idx="1"/>
          </p:nvPr>
        </p:nvSpPr>
        <p:spPr>
          <a:xfrm>
            <a:off x="311700" y="1215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One drawback to policy iteration is that each of its iterations involves policy evaluation, which does iterative computation requiring multiple sweeps through the state set.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 b="1"/>
              <a:t>Value Iteration: </a:t>
            </a:r>
            <a:r>
              <a:rPr lang="en-GB" sz="1600"/>
              <a:t>Update value with one step look ahead.</a:t>
            </a:r>
            <a:endParaRPr sz="1600"/>
          </a:p>
        </p:txBody>
      </p:sp>
      <p:sp>
        <p:nvSpPr>
          <p:cNvPr id="395" name="Google Shape;395;p51"/>
          <p:cNvSpPr txBox="1"/>
          <p:nvPr/>
        </p:nvSpPr>
        <p:spPr>
          <a:xfrm>
            <a:off x="-26775" y="4932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975" y="2690125"/>
            <a:ext cx="58102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Iteration</a:t>
            </a:r>
            <a:endParaRPr/>
          </a:p>
        </p:txBody>
      </p:sp>
      <p:pic>
        <p:nvPicPr>
          <p:cNvPr id="402" name="Google Shape;40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171" y="3055639"/>
            <a:ext cx="3583835" cy="193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450" y="1085852"/>
            <a:ext cx="3463834" cy="202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5346" y="1080971"/>
            <a:ext cx="3343833" cy="202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5006" y="3062171"/>
            <a:ext cx="3413504" cy="193527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/>
          <p:nvPr/>
        </p:nvSpPr>
        <p:spPr>
          <a:xfrm>
            <a:off x="3035500" y="112325"/>
            <a:ext cx="6824400" cy="905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6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07" name="Google Shape;407;p52"/>
          <p:cNvSpPr txBox="1"/>
          <p:nvPr/>
        </p:nvSpPr>
        <p:spPr>
          <a:xfrm>
            <a:off x="-26775" y="4932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Iteration</a:t>
            </a:r>
            <a:endParaRPr/>
          </a:p>
        </p:txBody>
      </p:sp>
      <p:pic>
        <p:nvPicPr>
          <p:cNvPr id="413" name="Google Shape;4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017725"/>
            <a:ext cx="66294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3"/>
          <p:cNvSpPr txBox="1"/>
          <p:nvPr/>
        </p:nvSpPr>
        <p:spPr>
          <a:xfrm>
            <a:off x="-26775" y="4932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  <p:sp>
        <p:nvSpPr>
          <p:cNvPr id="415" name="Google Shape;415;p53"/>
          <p:cNvSpPr txBox="1"/>
          <p:nvPr/>
        </p:nvSpPr>
        <p:spPr>
          <a:xfrm>
            <a:off x="4572000" y="396525"/>
            <a:ext cx="36993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What is the limitation of this Value Iteration?</a:t>
            </a:r>
            <a:endParaRPr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Temporal Difference (TD) Learning</a:t>
            </a:r>
            <a:endParaRPr/>
          </a:p>
        </p:txBody>
      </p:sp>
      <p:sp>
        <p:nvSpPr>
          <p:cNvPr id="421" name="Google Shape;421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Can we learn from episodes of experiences without a model of the environment’s dynamics? Can we update estimates based in part on other learned estimates?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TD Learning: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Learn directly from episodes of experience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Model-free: no knowledge of MDP transitions / rewards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Learns from incomplete episodes, by bootstrapping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Updates a guess towards a guess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On-Policy TD Control - </a:t>
            </a:r>
            <a:r>
              <a:rPr lang="en-GB" sz="1600" b="1"/>
              <a:t>SARSA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Off-Policy TD Control - </a:t>
            </a:r>
            <a:r>
              <a:rPr lang="en-GB" sz="1600" b="1"/>
              <a:t>Q-learning 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22" name="Google Shape;422;p54"/>
          <p:cNvSpPr txBox="1"/>
          <p:nvPr/>
        </p:nvSpPr>
        <p:spPr>
          <a:xfrm>
            <a:off x="0" y="4835700"/>
            <a:ext cx="81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https://deepmind.com/learning-resources/-introduction-reinforcement-learning-david-silver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Branches of Machine Learning</a:t>
            </a: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650" y="1017726"/>
            <a:ext cx="4477199" cy="38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/>
        </p:nvSpPr>
        <p:spPr>
          <a:xfrm>
            <a:off x="0" y="4835700"/>
            <a:ext cx="81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https://deepmind.com/learning-resources/-introduction-reinforcement-learning-david-silver</a:t>
            </a:r>
            <a:endParaRPr sz="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TD Prediction (TD[0]) </a:t>
            </a:r>
            <a:endParaRPr/>
          </a:p>
        </p:txBody>
      </p:sp>
      <p:sp>
        <p:nvSpPr>
          <p:cNvPr id="428" name="Google Shape;428;p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Estimate V</a:t>
            </a:r>
            <a:r>
              <a:rPr lang="en-GB" sz="1600">
                <a:solidFill>
                  <a:schemeClr val="dk1"/>
                </a:solidFill>
              </a:rPr>
              <a:t>ℼ</a:t>
            </a:r>
            <a:r>
              <a:rPr lang="en-GB"/>
              <a:t> (s) given episodes generated under policy ℼ.</a:t>
            </a:r>
            <a:endParaRPr/>
          </a:p>
        </p:txBody>
      </p:sp>
      <p:pic>
        <p:nvPicPr>
          <p:cNvPr id="429" name="Google Shape;4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48" y="1592125"/>
            <a:ext cx="6391724" cy="29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5"/>
          <p:cNvSpPr txBox="1"/>
          <p:nvPr/>
        </p:nvSpPr>
        <p:spPr>
          <a:xfrm>
            <a:off x="2261225" y="4532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Tabular TD(0) for estimating vℼ</a:t>
            </a:r>
            <a:endParaRPr sz="1300" u="sng"/>
          </a:p>
        </p:txBody>
      </p:sp>
      <p:sp>
        <p:nvSpPr>
          <p:cNvPr id="431" name="Google Shape;431;p55"/>
          <p:cNvSpPr txBox="1"/>
          <p:nvPr/>
        </p:nvSpPr>
        <p:spPr>
          <a:xfrm>
            <a:off x="-26775" y="4932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  <p:grpSp>
        <p:nvGrpSpPr>
          <p:cNvPr id="432" name="Google Shape;432;p55"/>
          <p:cNvGrpSpPr/>
          <p:nvPr/>
        </p:nvGrpSpPr>
        <p:grpSpPr>
          <a:xfrm>
            <a:off x="3083075" y="3892275"/>
            <a:ext cx="5728350" cy="1139775"/>
            <a:chOff x="3083075" y="3892275"/>
            <a:chExt cx="5728350" cy="1139775"/>
          </a:xfrm>
        </p:grpSpPr>
        <p:cxnSp>
          <p:nvCxnSpPr>
            <p:cNvPr id="433" name="Google Shape;433;p55"/>
            <p:cNvCxnSpPr>
              <a:stCxn id="434" idx="1"/>
            </p:cNvCxnSpPr>
            <p:nvPr/>
          </p:nvCxnSpPr>
          <p:spPr>
            <a:xfrm rot="10800000">
              <a:off x="4858925" y="3950425"/>
              <a:ext cx="2139600" cy="232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4" name="Google Shape;434;p55"/>
            <p:cNvSpPr txBox="1"/>
            <p:nvPr/>
          </p:nvSpPr>
          <p:spPr>
            <a:xfrm>
              <a:off x="6998525" y="3982525"/>
              <a:ext cx="181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0000"/>
                  </a:solidFill>
                </a:rPr>
                <a:t>Current estimate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435" name="Google Shape;435;p55"/>
            <p:cNvCxnSpPr>
              <a:stCxn id="436" idx="1"/>
              <a:endCxn id="437" idx="1"/>
            </p:cNvCxnSpPr>
            <p:nvPr/>
          </p:nvCxnSpPr>
          <p:spPr>
            <a:xfrm rot="10800000">
              <a:off x="3662825" y="4113750"/>
              <a:ext cx="3335700" cy="718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6" name="Google Shape;436;p55"/>
            <p:cNvSpPr txBox="1"/>
            <p:nvPr/>
          </p:nvSpPr>
          <p:spPr>
            <a:xfrm>
              <a:off x="6998525" y="4631850"/>
              <a:ext cx="181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0000"/>
                  </a:solidFill>
                </a:rPr>
                <a:t>TD target </a:t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437" name="Google Shape;437;p55"/>
            <p:cNvSpPr/>
            <p:nvPr/>
          </p:nvSpPr>
          <p:spPr>
            <a:xfrm rot="5400000">
              <a:off x="3551975" y="3423375"/>
              <a:ext cx="221400" cy="11592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55"/>
          <p:cNvSpPr txBox="1"/>
          <p:nvPr/>
        </p:nvSpPr>
        <p:spPr>
          <a:xfrm>
            <a:off x="4858924" y="448913"/>
            <a:ext cx="35502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00"/>
                </a:solidFill>
              </a:rPr>
              <a:t>TD Error = TD target - current estimate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276" y="1858175"/>
            <a:ext cx="772937" cy="1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5"/>
          <p:cNvSpPr txBox="1"/>
          <p:nvPr/>
        </p:nvSpPr>
        <p:spPr>
          <a:xfrm>
            <a:off x="6850950" y="3009050"/>
            <a:ext cx="209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Backup diagram for TD[0]</a:t>
            </a:r>
            <a:endParaRPr sz="1300" u="sng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Sarsa (State-Action-Reward-State-Action)</a:t>
            </a:r>
            <a:endParaRPr/>
          </a:p>
        </p:txBody>
      </p:sp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74" y="1860974"/>
            <a:ext cx="6691100" cy="261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56"/>
          <p:cNvGrpSpPr/>
          <p:nvPr/>
        </p:nvGrpSpPr>
        <p:grpSpPr>
          <a:xfrm>
            <a:off x="389975" y="1109975"/>
            <a:ext cx="2553000" cy="834300"/>
            <a:chOff x="1818550" y="3890275"/>
            <a:chExt cx="2553000" cy="834300"/>
          </a:xfrm>
        </p:grpSpPr>
        <p:cxnSp>
          <p:nvCxnSpPr>
            <p:cNvPr id="448" name="Google Shape;448;p56"/>
            <p:cNvCxnSpPr>
              <a:stCxn id="449" idx="2"/>
            </p:cNvCxnSpPr>
            <p:nvPr/>
          </p:nvCxnSpPr>
          <p:spPr>
            <a:xfrm>
              <a:off x="3095050" y="4505875"/>
              <a:ext cx="77400" cy="21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49" name="Google Shape;449;p56"/>
            <p:cNvSpPr txBox="1"/>
            <p:nvPr/>
          </p:nvSpPr>
          <p:spPr>
            <a:xfrm>
              <a:off x="1818550" y="3890275"/>
              <a:ext cx="2553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FF0000"/>
                  </a:solidFill>
                </a:rPr>
                <a:t>Value function re-written as Q value function.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sp>
        <p:nvSpPr>
          <p:cNvPr id="450" name="Google Shape;450;p56"/>
          <p:cNvSpPr txBox="1"/>
          <p:nvPr/>
        </p:nvSpPr>
        <p:spPr>
          <a:xfrm>
            <a:off x="-26775" y="4932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  <p:cxnSp>
        <p:nvCxnSpPr>
          <p:cNvPr id="451" name="Google Shape;451;p56"/>
          <p:cNvCxnSpPr>
            <a:stCxn id="452" idx="1"/>
          </p:cNvCxnSpPr>
          <p:nvPr/>
        </p:nvCxnSpPr>
        <p:spPr>
          <a:xfrm rot="10800000">
            <a:off x="5394125" y="3815350"/>
            <a:ext cx="1241100" cy="10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2" name="Google Shape;452;p56"/>
          <p:cNvSpPr txBox="1"/>
          <p:nvPr/>
        </p:nvSpPr>
        <p:spPr>
          <a:xfrm>
            <a:off x="6635225" y="3625750"/>
            <a:ext cx="1383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Sarsa update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453" name="Google Shape;4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625" y="1566473"/>
            <a:ext cx="1072175" cy="18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Off Policy Learning</a:t>
            </a:r>
            <a:endParaRPr/>
          </a:p>
        </p:txBody>
      </p:sp>
      <p:sp>
        <p:nvSpPr>
          <p:cNvPr id="459" name="Google Shape;459;p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Evaluate target policy </a:t>
            </a:r>
            <a:r>
              <a:rPr lang="en-GB" sz="2100">
                <a:solidFill>
                  <a:schemeClr val="dk1"/>
                </a:solidFill>
              </a:rPr>
              <a:t>ℼ</a:t>
            </a:r>
            <a:r>
              <a:rPr lang="en-GB"/>
              <a:t>(a|s) to compute v</a:t>
            </a:r>
            <a:r>
              <a:rPr lang="en-GB" sz="1600">
                <a:solidFill>
                  <a:schemeClr val="dk1"/>
                </a:solidFill>
              </a:rPr>
              <a:t>ℼ</a:t>
            </a:r>
            <a:r>
              <a:rPr lang="en-GB"/>
              <a:t>(s) or q</a:t>
            </a:r>
            <a:r>
              <a:rPr lang="en-GB" sz="1600">
                <a:solidFill>
                  <a:schemeClr val="dk1"/>
                </a:solidFill>
              </a:rPr>
              <a:t>ℼ</a:t>
            </a:r>
            <a:r>
              <a:rPr lang="en-GB"/>
              <a:t>(s, a) 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While following behaviour policy µ(a|s) {S</a:t>
            </a:r>
            <a:r>
              <a:rPr lang="en-GB" baseline="-25000"/>
              <a:t>1</a:t>
            </a:r>
            <a:r>
              <a:rPr lang="en-GB"/>
              <a:t>, A</a:t>
            </a:r>
            <a:r>
              <a:rPr lang="en-GB" baseline="-25000"/>
              <a:t>1</a:t>
            </a:r>
            <a:r>
              <a:rPr lang="en-GB"/>
              <a:t>, R</a:t>
            </a:r>
            <a:r>
              <a:rPr lang="en-GB" baseline="-25000"/>
              <a:t>2</a:t>
            </a:r>
            <a:r>
              <a:rPr lang="en-GB"/>
              <a:t>, ..., S</a:t>
            </a:r>
            <a:r>
              <a:rPr lang="en-GB" baseline="-25000"/>
              <a:t>T</a:t>
            </a:r>
            <a:r>
              <a:rPr lang="en-GB"/>
              <a:t> } ∼ µ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Why is this important? 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Learn from observing humans or other agents 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Re-use experience generated from old policies </a:t>
            </a:r>
            <a:r>
              <a:rPr lang="en-GB" sz="1600">
                <a:solidFill>
                  <a:schemeClr val="dk1"/>
                </a:solidFill>
              </a:rPr>
              <a:t>ℼ</a:t>
            </a:r>
            <a:r>
              <a:rPr lang="en-GB" baseline="-25000"/>
              <a:t>1</a:t>
            </a:r>
            <a:r>
              <a:rPr lang="en-GB"/>
              <a:t>, </a:t>
            </a:r>
            <a:r>
              <a:rPr lang="en-GB" sz="1600">
                <a:solidFill>
                  <a:schemeClr val="dk1"/>
                </a:solidFill>
              </a:rPr>
              <a:t>ℼ</a:t>
            </a:r>
            <a:r>
              <a:rPr lang="en-GB" baseline="-25000"/>
              <a:t>2</a:t>
            </a:r>
            <a:r>
              <a:rPr lang="en-GB"/>
              <a:t>, ..., </a:t>
            </a:r>
            <a:r>
              <a:rPr lang="en-GB" sz="1600">
                <a:solidFill>
                  <a:schemeClr val="dk1"/>
                </a:solidFill>
              </a:rPr>
              <a:t>ℼ</a:t>
            </a:r>
            <a:r>
              <a:rPr lang="en-GB" baseline="-25000"/>
              <a:t>t−1</a:t>
            </a:r>
            <a:r>
              <a:rPr lang="en-GB"/>
              <a:t> 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Learn about optimal policy while following exploratory policy 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Learn about multiple policies while following one policy</a:t>
            </a:r>
            <a:endParaRPr/>
          </a:p>
        </p:txBody>
      </p:sp>
      <p:sp>
        <p:nvSpPr>
          <p:cNvPr id="460" name="Google Shape;460;p57"/>
          <p:cNvSpPr txBox="1"/>
          <p:nvPr/>
        </p:nvSpPr>
        <p:spPr>
          <a:xfrm>
            <a:off x="0" y="4835700"/>
            <a:ext cx="81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https://deepmind.com/learning-resources/-introduction-reinforcement-learning-david-silver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Q-Learning (Watkins, 1989)</a:t>
            </a:r>
            <a:endParaRPr/>
          </a:p>
        </p:txBody>
      </p:sp>
      <p:sp>
        <p:nvSpPr>
          <p:cNvPr id="466" name="Google Shape;466;p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Considered as one of the most important breakthroughs in reinforcement learning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has been shown to converge with probability 1.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8"/>
          <p:cNvSpPr/>
          <p:nvPr/>
        </p:nvSpPr>
        <p:spPr>
          <a:xfrm>
            <a:off x="45891" y="4866601"/>
            <a:ext cx="9052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Watkins, C. J. C. H. (1989). </a:t>
            </a:r>
            <a:r>
              <a:rPr lang="en-GB" sz="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from delayed rewards</a:t>
            </a:r>
            <a:r>
              <a:rPr lang="en-GB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(Doctoral dissertation, University of Cambridge).</a:t>
            </a:r>
            <a:endParaRPr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25" y="1985750"/>
            <a:ext cx="7486650" cy="264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58"/>
          <p:cNvCxnSpPr>
            <a:stCxn id="470" idx="1"/>
          </p:cNvCxnSpPr>
          <p:nvPr/>
        </p:nvCxnSpPr>
        <p:spPr>
          <a:xfrm rot="10800000">
            <a:off x="6328500" y="3911775"/>
            <a:ext cx="495300" cy="10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p58"/>
          <p:cNvSpPr txBox="1"/>
          <p:nvPr/>
        </p:nvSpPr>
        <p:spPr>
          <a:xfrm>
            <a:off x="6823800" y="3722175"/>
            <a:ext cx="2008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Q Learning update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450" y="2163478"/>
            <a:ext cx="1668600" cy="155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Sarsa vs Q-Learning</a:t>
            </a:r>
            <a:endParaRPr/>
          </a:p>
        </p:txBody>
      </p:sp>
      <p:sp>
        <p:nvSpPr>
          <p:cNvPr id="477" name="Google Shape;477;p59"/>
          <p:cNvSpPr txBox="1">
            <a:spLocks noGrp="1"/>
          </p:cNvSpPr>
          <p:nvPr>
            <p:ph type="body" idx="1"/>
          </p:nvPr>
        </p:nvSpPr>
        <p:spPr>
          <a:xfrm>
            <a:off x="405375" y="3801300"/>
            <a:ext cx="5360100" cy="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Q-learning learns values for the optimal policy.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Sarsa learns safer path.</a:t>
            </a:r>
            <a:endParaRPr sz="1600"/>
          </a:p>
        </p:txBody>
      </p:sp>
      <p:pic>
        <p:nvPicPr>
          <p:cNvPr id="478" name="Google Shape;4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" y="1047000"/>
            <a:ext cx="626745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9"/>
          <p:cNvSpPr/>
          <p:nvPr/>
        </p:nvSpPr>
        <p:spPr>
          <a:xfrm>
            <a:off x="45891" y="4866601"/>
            <a:ext cx="9052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Watkins, C. J. C. H. (1989). </a:t>
            </a:r>
            <a:r>
              <a:rPr lang="en-GB" sz="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from delayed rewards</a:t>
            </a:r>
            <a:r>
              <a:rPr lang="en-GB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(Doctoral dissertation, University of Cambridge).</a:t>
            </a:r>
            <a:endParaRPr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050" y="2536200"/>
            <a:ext cx="3743825" cy="23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0"/>
          <p:cNvPicPr preferRelativeResize="0"/>
          <p:nvPr/>
        </p:nvPicPr>
        <p:blipFill rotWithShape="1">
          <a:blip r:embed="rId3">
            <a:alphaModFix/>
          </a:blip>
          <a:srcRect l="1170" t="14583" r="55491" b="47916"/>
          <a:stretch/>
        </p:blipFill>
        <p:spPr>
          <a:xfrm>
            <a:off x="4492550" y="91950"/>
            <a:ext cx="4571999" cy="22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Exploration and Exploitation</a:t>
            </a:r>
            <a:endParaRPr/>
          </a:p>
        </p:txBody>
      </p:sp>
      <p:sp>
        <p:nvSpPr>
          <p:cNvPr id="487" name="Google Shape;48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3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Exploration </a:t>
            </a:r>
            <a:r>
              <a:rPr lang="en-GB"/>
              <a:t>finds more information about the environment.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GB" b="1"/>
              <a:t>Exploitation </a:t>
            </a:r>
            <a:r>
              <a:rPr lang="en-GB"/>
              <a:t>exploits known information to maximize rewards.</a:t>
            </a:r>
            <a:endParaRPr sz="1700"/>
          </a:p>
        </p:txBody>
      </p:sp>
      <p:sp>
        <p:nvSpPr>
          <p:cNvPr id="488" name="Google Shape;488;p60"/>
          <p:cNvSpPr txBox="1"/>
          <p:nvPr/>
        </p:nvSpPr>
        <p:spPr>
          <a:xfrm>
            <a:off x="-26775" y="4932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Sutton, R. S., &amp; Barto, A. G. (2018). Reinforcement learning: An introduction. MIT press. </a:t>
            </a:r>
            <a:endParaRPr sz="800"/>
          </a:p>
        </p:txBody>
      </p:sp>
      <p:pic>
        <p:nvPicPr>
          <p:cNvPr id="489" name="Google Shape;4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450" y="2426692"/>
            <a:ext cx="5012250" cy="254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Q-network (Google - Deepmind)</a:t>
            </a:r>
            <a:endParaRPr/>
          </a:p>
        </p:txBody>
      </p:sp>
      <p:sp>
        <p:nvSpPr>
          <p:cNvPr id="497" name="Google Shape;497;p61"/>
          <p:cNvSpPr txBox="1">
            <a:spLocks noGrp="1"/>
          </p:cNvSpPr>
          <p:nvPr>
            <p:ph type="body" idx="1"/>
          </p:nvPr>
        </p:nvSpPr>
        <p:spPr>
          <a:xfrm>
            <a:off x="-30050" y="4978053"/>
            <a:ext cx="8229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n-GB" sz="700"/>
              <a:t>Mnih, V., Kavukcuoglu, K., Silver, D., Rusu, A. A., Veness, J., Bellemare, M. G., ... &amp; Hassabis, D. (2015). Human-level control through deep reinforcement learning. </a:t>
            </a:r>
            <a:r>
              <a:rPr lang="en-GB" sz="700" i="1"/>
              <a:t>Nature</a:t>
            </a:r>
            <a:r>
              <a:rPr lang="en-GB" sz="700"/>
              <a:t>, </a:t>
            </a:r>
            <a:r>
              <a:rPr lang="en-GB" sz="700" i="1"/>
              <a:t>518</a:t>
            </a:r>
            <a:r>
              <a:rPr lang="en-GB" sz="700"/>
              <a:t>(7540), 529-533.</a:t>
            </a:r>
            <a:endParaRPr sz="700"/>
          </a:p>
        </p:txBody>
      </p:sp>
      <p:pic>
        <p:nvPicPr>
          <p:cNvPr id="495" name="Google Shape;495;p61" descr="C:\Users\SBingqua\Documents\talks\SUTD ISTD\breakout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9750" y="139375"/>
            <a:ext cx="2107406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1"/>
          <p:cNvPicPr preferRelativeResize="0"/>
          <p:nvPr/>
        </p:nvPicPr>
        <p:blipFill rotWithShape="1">
          <a:blip r:embed="rId4">
            <a:alphaModFix/>
          </a:blip>
          <a:srcRect l="16121" b="15504"/>
          <a:stretch/>
        </p:blipFill>
        <p:spPr>
          <a:xfrm>
            <a:off x="5551033" y="2803900"/>
            <a:ext cx="3432342" cy="20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1"/>
          <p:cNvSpPr txBox="1"/>
          <p:nvPr/>
        </p:nvSpPr>
        <p:spPr>
          <a:xfrm>
            <a:off x="2708775" y="4205450"/>
            <a:ext cx="60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9" name="Google Shape;49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75" y="1336700"/>
            <a:ext cx="4780325" cy="29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Proximal Policy Optimization (PPO)</a:t>
            </a:r>
            <a:endParaRPr/>
          </a:p>
        </p:txBody>
      </p:sp>
      <p:sp>
        <p:nvSpPr>
          <p:cNvPr id="505" name="Google Shape;505;p62"/>
          <p:cNvSpPr txBox="1"/>
          <p:nvPr/>
        </p:nvSpPr>
        <p:spPr>
          <a:xfrm>
            <a:off x="0" y="48923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Schulman, John, et al. "Proximal policy optimization algorithms." </a:t>
            </a:r>
            <a:r>
              <a:rPr lang="en-GB" sz="8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arXiv:1707.06347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 (2017).</a:t>
            </a:r>
            <a:endParaRPr sz="800"/>
          </a:p>
        </p:txBody>
      </p:sp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00" y="1017725"/>
            <a:ext cx="5252300" cy="24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50" y="3535000"/>
            <a:ext cx="2938776" cy="13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/>
        </p:nvSpPr>
        <p:spPr>
          <a:xfrm>
            <a:off x="5623391" y="82063"/>
            <a:ext cx="30000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For continuous control tasks.</a:t>
            </a:r>
            <a:endParaRPr b="1">
              <a:solidFill>
                <a:srgbClr val="FF0000"/>
              </a:solidFill>
            </a:endParaRPr>
          </a:p>
        </p:txBody>
      </p:sp>
      <p:grpSp>
        <p:nvGrpSpPr>
          <p:cNvPr id="509" name="Google Shape;509;p62"/>
          <p:cNvGrpSpPr/>
          <p:nvPr/>
        </p:nvGrpSpPr>
        <p:grpSpPr>
          <a:xfrm>
            <a:off x="5791550" y="1093925"/>
            <a:ext cx="3310100" cy="2575100"/>
            <a:chOff x="5715350" y="1017725"/>
            <a:chExt cx="3310100" cy="2575100"/>
          </a:xfrm>
        </p:grpSpPr>
        <p:pic>
          <p:nvPicPr>
            <p:cNvPr id="510" name="Google Shape;510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5350" y="1017725"/>
              <a:ext cx="3233900" cy="232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62"/>
            <p:cNvSpPr txBox="1"/>
            <p:nvPr/>
          </p:nvSpPr>
          <p:spPr>
            <a:xfrm>
              <a:off x="6025450" y="3285025"/>
              <a:ext cx="300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https://github.com/hongjun7/Reinforcement-Learning</a:t>
              </a:r>
              <a:endParaRPr sz="8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221940-6176-4B6F-9E04-B703785E4576}"/>
              </a:ext>
            </a:extLst>
          </p:cNvPr>
          <p:cNvSpPr txBox="1"/>
          <p:nvPr/>
        </p:nvSpPr>
        <p:spPr>
          <a:xfrm>
            <a:off x="5867750" y="4469248"/>
            <a:ext cx="2007744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A(s, a) = Q(s, a) - V(s)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A1464-5C24-4633-8AA2-0A8C5E8E5A86}"/>
              </a:ext>
            </a:extLst>
          </p:cNvPr>
          <p:cNvSpPr txBox="1"/>
          <p:nvPr/>
        </p:nvSpPr>
        <p:spPr>
          <a:xfrm>
            <a:off x="5772976" y="4038547"/>
            <a:ext cx="200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Advantage function:</a:t>
            </a:r>
          </a:p>
          <a:p>
            <a:endParaRPr lang="en-SG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Challenges</a:t>
            </a:r>
            <a:endParaRPr dirty="0"/>
          </a:p>
        </p:txBody>
      </p:sp>
      <p:sp>
        <p:nvSpPr>
          <p:cNvPr id="517" name="Google Shape;517;p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dirty="0"/>
              <a:t>Training off-line from the fixed logs of an external </a:t>
            </a:r>
            <a:r>
              <a:rPr lang="en-GB" sz="1500" dirty="0" err="1"/>
              <a:t>behavior</a:t>
            </a:r>
            <a:r>
              <a:rPr lang="en-GB" sz="1500" dirty="0"/>
              <a:t> policy.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dirty="0"/>
              <a:t>Learning on the real system from limited samples.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dirty="0"/>
              <a:t>High-dimensional continuous state and action spaces.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dirty="0"/>
              <a:t>Safety constraints that should never or at least rarely be violated.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dirty="0"/>
              <a:t>Tasks that may be partially observable, alternatively viewed as non-stationary or stochastic.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dirty="0"/>
              <a:t>Reward functions that are unspecified, multi-objective, or risk-sensitive.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dirty="0"/>
              <a:t>System operators who desire explainable policies and actions.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dirty="0"/>
              <a:t>Inference that must happen in real-time at the control frequency of the system.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dirty="0"/>
              <a:t>Large and/or unknown delays in the system actuators, sensors, or rewards. </a:t>
            </a:r>
            <a:endParaRPr sz="1500" dirty="0"/>
          </a:p>
        </p:txBody>
      </p:sp>
      <p:sp>
        <p:nvSpPr>
          <p:cNvPr id="518" name="Google Shape;518;p63"/>
          <p:cNvSpPr txBox="1"/>
          <p:nvPr/>
        </p:nvSpPr>
        <p:spPr>
          <a:xfrm>
            <a:off x="0" y="47286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Dulac-Arnold, G., Mankowitz, D., &amp; Hester, T. (2019). Challenges of real-world reinforcement learning. </a:t>
            </a:r>
            <a:r>
              <a:rPr lang="en-GB" sz="800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arXiv:1904.12901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</a:rPr>
              <a:t>https://openai.com/blog/faulty-reward-functions/</a:t>
            </a:r>
            <a:endParaRPr sz="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575" y="101975"/>
            <a:ext cx="2617425" cy="19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525" name="Google Shape;525;p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Sutton, R. S., &amp; Barto, A. G. (2018). Reinforcement learning: An introduction. MIT press. 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u="sng">
                <a:hlinkClick r:id="rId3"/>
              </a:rPr>
              <a:t>https://web.stanford.edu/class/cs234/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u="sng">
                <a:hlinkClick r:id="rId4"/>
              </a:rPr>
              <a:t>https://deepmind.com/learning-resources/-introduction-reinforcement-learning-david-silver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Watkins, C. J. C. H. (1989). Learning from delayed rewards (Doctoral dissertation, University of Cambridge).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Mnih, V., Kavukcuoglu, K., Silver, D., Rusu, A. A., Veness, J., Bellemare, M. G., ... &amp; Hassabis, D. (2015). Human-level control through deep reinforcement learning. </a:t>
            </a:r>
            <a:r>
              <a:rPr lang="en-GB" sz="1200" i="1"/>
              <a:t>Nature</a:t>
            </a:r>
            <a:r>
              <a:rPr lang="en-GB" sz="1200"/>
              <a:t>, </a:t>
            </a:r>
            <a:r>
              <a:rPr lang="en-GB" sz="1200" i="1"/>
              <a:t>518</a:t>
            </a:r>
            <a:r>
              <a:rPr lang="en-GB" sz="1200"/>
              <a:t>(7540), 529-533.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highlight>
                  <a:srgbClr val="FFFFFF"/>
                </a:highlight>
              </a:rPr>
              <a:t>Schulman, John, et al. "Proximal policy optimization algorithms." </a:t>
            </a:r>
            <a:r>
              <a:rPr lang="en-GB" sz="1200" i="1">
                <a:highlight>
                  <a:srgbClr val="FFFFFF"/>
                </a:highlight>
              </a:rPr>
              <a:t>arXiv preprint arXiv:1707.06347</a:t>
            </a:r>
            <a:r>
              <a:rPr lang="en-GB" sz="1200">
                <a:highlight>
                  <a:srgbClr val="FFFFFF"/>
                </a:highlight>
              </a:rPr>
              <a:t> (2017).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Characteristics of Reinforcement Learning</a:t>
            </a:r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makes reinforcement learning different from other machine learning paradigms?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is no supervisor, only a reward signal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Feedback is delayed, not instantaneous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Time really matters (sequential, non i.i.d data)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Agent’s actions affect the subsequent data it receives</a:t>
            </a:r>
            <a:endParaRPr/>
          </a:p>
        </p:txBody>
      </p:sp>
      <p:sp>
        <p:nvSpPr>
          <p:cNvPr id="127" name="Google Shape;127;p29"/>
          <p:cNvSpPr txBox="1"/>
          <p:nvPr/>
        </p:nvSpPr>
        <p:spPr>
          <a:xfrm>
            <a:off x="0" y="4835700"/>
            <a:ext cx="81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https://deepmind.com/learning-resources/-introduction-reinforcement-learning-david-silver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Reinforcement Learning Problem</a:t>
            </a:r>
            <a:endParaRPr/>
          </a:p>
        </p:txBody>
      </p:sp>
      <p:pic>
        <p:nvPicPr>
          <p:cNvPr id="133" name="Google Shape;1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50" y="1166438"/>
            <a:ext cx="4658700" cy="1796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" name="Google Shape;134;p30"/>
          <p:cNvGraphicFramePr/>
          <p:nvPr/>
        </p:nvGraphicFramePr>
        <p:xfrm>
          <a:off x="3800671" y="3870792"/>
          <a:ext cx="2016000" cy="1134000"/>
        </p:xfrm>
        <a:graphic>
          <a:graphicData uri="http://schemas.openxmlformats.org/drawingml/2006/table">
            <a:tbl>
              <a:tblPr>
                <a:noFill/>
                <a:tableStyleId>{C178B290-6190-4FAC-BE9A-27FCF528A07A}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0</a:t>
                      </a: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C000"/>
                          </a:solidFill>
                        </a:rPr>
                        <a:t>+1</a:t>
                      </a:r>
                      <a:endParaRPr sz="1400" b="1">
                        <a:solidFill>
                          <a:srgbClr val="FFC000"/>
                        </a:solidFill>
                      </a:endParaRPr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0000"/>
                          </a:solidFill>
                        </a:rPr>
                        <a:t>-1</a:t>
                      </a:r>
                      <a:endParaRPr sz="1400" b="1">
                        <a:solidFill>
                          <a:srgbClr val="FF0000"/>
                        </a:solidFill>
                      </a:endParaRPr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5" name="Google Shape;135;p30"/>
          <p:cNvSpPr txBox="1"/>
          <p:nvPr/>
        </p:nvSpPr>
        <p:spPr>
          <a:xfrm>
            <a:off x="3769300" y="3508842"/>
            <a:ext cx="106491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0"/>
          <p:cNvSpPr/>
          <p:nvPr/>
        </p:nvSpPr>
        <p:spPr>
          <a:xfrm>
            <a:off x="6560099" y="3508325"/>
            <a:ext cx="790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action</a:t>
            </a:r>
            <a:endParaRPr/>
          </a:p>
        </p:txBody>
      </p:sp>
      <p:sp>
        <p:nvSpPr>
          <p:cNvPr id="137" name="Google Shape;137;p30"/>
          <p:cNvSpPr/>
          <p:nvPr/>
        </p:nvSpPr>
        <p:spPr>
          <a:xfrm>
            <a:off x="1102300" y="3508842"/>
            <a:ext cx="66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state</a:t>
            </a:r>
            <a:endParaRPr sz="18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138" name="Google Shape;138;p30"/>
          <p:cNvGraphicFramePr/>
          <p:nvPr/>
        </p:nvGraphicFramePr>
        <p:xfrm>
          <a:off x="1102300" y="3861524"/>
          <a:ext cx="2016000" cy="1134000"/>
        </p:xfrm>
        <a:graphic>
          <a:graphicData uri="http://schemas.openxmlformats.org/drawingml/2006/table">
            <a:tbl>
              <a:tblPr>
                <a:noFill/>
                <a:tableStyleId>{C178B290-6190-4FAC-BE9A-27FCF528A07A}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1,3</a:t>
                      </a: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2,3</a:t>
                      </a: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3,3</a:t>
                      </a: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C000"/>
                          </a:solidFill>
                        </a:rPr>
                        <a:t>4,1</a:t>
                      </a:r>
                      <a:endParaRPr sz="1100" b="1">
                        <a:solidFill>
                          <a:srgbClr val="FFC000"/>
                        </a:solidFill>
                      </a:endParaRPr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1,2</a:t>
                      </a: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3,2</a:t>
                      </a: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4,2</a:t>
                      </a:r>
                      <a:endParaRPr sz="1100" b="1">
                        <a:solidFill>
                          <a:srgbClr val="FF0000"/>
                        </a:solidFill>
                      </a:endParaRPr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1,1</a:t>
                      </a: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2,1</a:t>
                      </a: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3,1</a:t>
                      </a: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4,1</a:t>
                      </a:r>
                      <a:endParaRPr sz="11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9" name="Google Shape;139;p30"/>
          <p:cNvSpPr/>
          <p:nvPr/>
        </p:nvSpPr>
        <p:spPr>
          <a:xfrm>
            <a:off x="351400" y="3112063"/>
            <a:ext cx="2262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World Example</a:t>
            </a:r>
            <a:endParaRPr/>
          </a:p>
        </p:txBody>
      </p:sp>
      <p:graphicFrame>
        <p:nvGraphicFramePr>
          <p:cNvPr id="140" name="Google Shape;140;p30"/>
          <p:cNvGraphicFramePr/>
          <p:nvPr/>
        </p:nvGraphicFramePr>
        <p:xfrm>
          <a:off x="6609700" y="3862041"/>
          <a:ext cx="1512000" cy="1134000"/>
        </p:xfrm>
        <a:graphic>
          <a:graphicData uri="http://schemas.openxmlformats.org/drawingml/2006/table">
            <a:tbl>
              <a:tblPr>
                <a:noFill/>
                <a:tableStyleId>{C178B290-6190-4FAC-BE9A-27FCF528A07A}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3150" marR="123150" marT="46175" marB="46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0,1</a:t>
                      </a:r>
                      <a:endParaRPr sz="9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-1,0</a:t>
                      </a:r>
                      <a:endParaRPr sz="9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1,0</a:t>
                      </a:r>
                      <a:endParaRPr sz="9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123150" marR="123150" marT="46175" marB="46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0,-1</a:t>
                      </a:r>
                      <a:endParaRPr sz="9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123150" marR="123150" marT="46175" marB="461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1" name="Google Shape;141;p30"/>
          <p:cNvSpPr/>
          <p:nvPr/>
        </p:nvSpPr>
        <p:spPr>
          <a:xfrm>
            <a:off x="1292800" y="4689425"/>
            <a:ext cx="114300" cy="858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5464975" y="1200900"/>
            <a:ext cx="3367200" cy="27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dk2"/>
                </a:solidFill>
              </a:rPr>
              <a:t>Objective of Agent</a:t>
            </a:r>
            <a:endParaRPr sz="1500" u="sng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Learn to make good sequences of decisions.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By Selecting actions so as to maximize total future rewards (accumulated reward).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342900" lvl="0" indent="-215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</a:t>
            </a:r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9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/>
              <a:t>Environment State</a:t>
            </a:r>
            <a:r>
              <a:rPr lang="en-GB" sz="1600" b="1"/>
              <a:t> </a:t>
            </a:r>
            <a:br>
              <a:rPr lang="en-GB" sz="1600"/>
            </a:br>
            <a:r>
              <a:rPr lang="en-GB" sz="1600"/>
              <a:t>The actual state used for generating next observation and reward.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 b="1" u="sng"/>
              <a:t>Observed State</a:t>
            </a:r>
            <a:br>
              <a:rPr lang="en-GB" sz="1600"/>
            </a:br>
            <a:r>
              <a:rPr lang="en-GB" sz="1600"/>
              <a:t>The agents perceived state.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600"/>
              <a:t>----------------------------------------------------------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600" b="1" u="sng"/>
              <a:t>Full observability</a:t>
            </a:r>
            <a:endParaRPr sz="1600" b="1" u="sng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600"/>
              <a:t>Observed State = Environment State</a:t>
            </a:r>
            <a:endParaRPr sz="1600"/>
          </a:p>
          <a:p>
            <a:pPr marL="3429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600" b="1" u="sng"/>
              <a:t>Partial observability</a:t>
            </a:r>
            <a:endParaRPr sz="1600" b="1" u="sng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600"/>
              <a:t>Observed State ≠ Environment State</a:t>
            </a:r>
            <a:endParaRPr sz="1600"/>
          </a:p>
        </p:txBody>
      </p:sp>
      <p:graphicFrame>
        <p:nvGraphicFramePr>
          <p:cNvPr id="149" name="Google Shape;149;p31"/>
          <p:cNvGraphicFramePr/>
          <p:nvPr/>
        </p:nvGraphicFramePr>
        <p:xfrm>
          <a:off x="6514892" y="2641327"/>
          <a:ext cx="2016000" cy="1512000"/>
        </p:xfrm>
        <a:graphic>
          <a:graphicData uri="http://schemas.openxmlformats.org/drawingml/2006/table">
            <a:tbl>
              <a:tblPr>
                <a:noFill/>
                <a:tableStyleId>{8EB58387-9980-40F1-9D37-144BE665D619}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C000"/>
                          </a:solidFill>
                        </a:rPr>
                        <a:t>+1</a:t>
                      </a:r>
                      <a:endParaRPr sz="1800" b="1">
                        <a:solidFill>
                          <a:srgbClr val="FFC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0000"/>
                          </a:solidFill>
                        </a:rPr>
                        <a:t>-1</a:t>
                      </a:r>
                      <a:endParaRPr sz="1800" b="1">
                        <a:solidFill>
                          <a:srgbClr val="FF0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0" name="Google Shape;150;p31"/>
          <p:cNvSpPr/>
          <p:nvPr/>
        </p:nvSpPr>
        <p:spPr>
          <a:xfrm>
            <a:off x="6444425" y="25307"/>
            <a:ext cx="233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Fully observable state</a:t>
            </a:r>
            <a:endParaRPr sz="18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151" name="Google Shape;151;p31"/>
          <p:cNvGraphicFramePr/>
          <p:nvPr/>
        </p:nvGraphicFramePr>
        <p:xfrm>
          <a:off x="6523561" y="393950"/>
          <a:ext cx="2016000" cy="1512000"/>
        </p:xfrm>
        <a:graphic>
          <a:graphicData uri="http://schemas.openxmlformats.org/drawingml/2006/table">
            <a:tbl>
              <a:tblPr>
                <a:noFill/>
                <a:tableStyleId>{8EB58387-9980-40F1-9D37-144BE665D619}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1,3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2,3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3,3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C000"/>
                          </a:solidFill>
                        </a:rPr>
                        <a:t>4,1</a:t>
                      </a:r>
                      <a:endParaRPr sz="1400" b="1">
                        <a:solidFill>
                          <a:srgbClr val="FFC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1,2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3,2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0000"/>
                          </a:solidFill>
                        </a:rPr>
                        <a:t>4,2</a:t>
                      </a:r>
                      <a:endParaRPr sz="1400" b="1">
                        <a:solidFill>
                          <a:srgbClr val="FF0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4,1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" name="Google Shape;152;p31"/>
          <p:cNvSpPr/>
          <p:nvPr/>
        </p:nvSpPr>
        <p:spPr>
          <a:xfrm>
            <a:off x="6435756" y="2272684"/>
            <a:ext cx="26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Partially observable state</a:t>
            </a:r>
            <a:endParaRPr sz="18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6716720" y="2832350"/>
            <a:ext cx="114300" cy="114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31"/>
          <p:cNvCxnSpPr>
            <a:stCxn id="153" idx="2"/>
          </p:cNvCxnSpPr>
          <p:nvPr/>
        </p:nvCxnSpPr>
        <p:spPr>
          <a:xfrm rot="10800000">
            <a:off x="6368120" y="2674100"/>
            <a:ext cx="348600" cy="21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55" name="Google Shape;155;p31"/>
          <p:cNvGraphicFramePr/>
          <p:nvPr/>
        </p:nvGraphicFramePr>
        <p:xfrm>
          <a:off x="4856225" y="1917950"/>
          <a:ext cx="1512000" cy="1512000"/>
        </p:xfrm>
        <a:graphic>
          <a:graphicData uri="http://schemas.openxmlformats.org/drawingml/2006/table">
            <a:tbl>
              <a:tblPr>
                <a:noFill/>
                <a:tableStyleId>{8EB58387-9980-40F1-9D37-144BE665D619}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23150" marR="123150" marT="61575" marB="61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</a:t>
                      </a: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</a:t>
                      </a: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3150" marR="123150" marT="61575" marB="61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6" name="Google Shape;156;p31"/>
          <p:cNvSpPr/>
          <p:nvPr/>
        </p:nvSpPr>
        <p:spPr>
          <a:xfrm>
            <a:off x="7200692" y="2832350"/>
            <a:ext cx="114300" cy="1143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" name="Google Shape;157;p31"/>
          <p:cNvCxnSpPr>
            <a:stCxn id="156" idx="3"/>
          </p:cNvCxnSpPr>
          <p:nvPr/>
        </p:nvCxnSpPr>
        <p:spPr>
          <a:xfrm flipH="1">
            <a:off x="6368131" y="2929911"/>
            <a:ext cx="849300" cy="14205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58" name="Google Shape;158;p31"/>
          <p:cNvGraphicFramePr/>
          <p:nvPr/>
        </p:nvGraphicFramePr>
        <p:xfrm>
          <a:off x="4856225" y="3594350"/>
          <a:ext cx="1512000" cy="1512000"/>
        </p:xfrm>
        <a:graphic>
          <a:graphicData uri="http://schemas.openxmlformats.org/drawingml/2006/table">
            <a:tbl>
              <a:tblPr>
                <a:noFill/>
                <a:tableStyleId>{8EB58387-9980-40F1-9D37-144BE665D619}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23150" marR="123150" marT="61575" marB="61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</a:t>
                      </a: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B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3150" marR="123150" marT="61575" marB="61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</a:t>
                      </a:r>
                      <a:endParaRPr sz="12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3150" marR="123150" marT="61575" marB="6157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9" name="Google Shape;159;p31"/>
          <p:cNvSpPr/>
          <p:nvPr/>
        </p:nvSpPr>
        <p:spPr>
          <a:xfrm>
            <a:off x="7200692" y="3840146"/>
            <a:ext cx="114300" cy="1143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31"/>
          <p:cNvCxnSpPr>
            <a:stCxn id="159" idx="2"/>
          </p:cNvCxnSpPr>
          <p:nvPr/>
        </p:nvCxnSpPr>
        <p:spPr>
          <a:xfrm flipH="1">
            <a:off x="6368192" y="3897296"/>
            <a:ext cx="832500" cy="4530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Reward</a:t>
            </a:r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600"/>
              <a:t>Formalizes the purpose of the agent.</a:t>
            </a:r>
            <a:endParaRPr sz="1600"/>
          </a:p>
          <a:p>
            <a:pPr marL="34290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600"/>
              <a:t>A reward is a scalar feedback signal.</a:t>
            </a:r>
            <a:endParaRPr sz="1600"/>
          </a:p>
          <a:p>
            <a:pPr marL="34290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600"/>
              <a:t>Indicates how well the agent is doing.</a:t>
            </a:r>
            <a:endParaRPr sz="1600"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1600" b="1" u="sng"/>
              <a:t>Examples</a:t>
            </a:r>
            <a:endParaRPr sz="1600" b="1" u="sng"/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A robot learning to walk</a:t>
            </a:r>
            <a:endParaRPr sz="1600"/>
          </a:p>
          <a:p>
            <a:pPr marL="742950" lvl="1" indent="-266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GB" sz="1500"/>
              <a:t>Positive reward for forward speed</a:t>
            </a:r>
            <a:endParaRPr sz="1500"/>
          </a:p>
          <a:p>
            <a:pPr marL="742950" lvl="1" indent="-266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GB" sz="1500"/>
              <a:t>Negative reward for falling</a:t>
            </a:r>
            <a:endParaRPr sz="1500"/>
          </a:p>
          <a:p>
            <a:pPr marL="342900" lvl="0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Escaping a maze</a:t>
            </a:r>
            <a:endParaRPr sz="1600"/>
          </a:p>
          <a:p>
            <a:pPr marL="742950" lvl="1" indent="-266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GB" sz="1500"/>
              <a:t>Positive reward for successful escape</a:t>
            </a:r>
            <a:endParaRPr sz="1500"/>
          </a:p>
          <a:p>
            <a:pPr marL="742950" lvl="1" indent="-266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</a:pPr>
            <a:r>
              <a:rPr lang="en-GB" sz="1500"/>
              <a:t>Negative reward at every time step while in the maze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167" name="Google Shape;167;p32"/>
          <p:cNvSpPr/>
          <p:nvPr/>
        </p:nvSpPr>
        <p:spPr>
          <a:xfrm>
            <a:off x="5123400" y="1017725"/>
            <a:ext cx="3589800" cy="1403400"/>
          </a:xfrm>
          <a:prstGeom prst="rect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Agent’s Goal</a:t>
            </a:r>
            <a:endParaRPr sz="15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GB" sz="15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maximize</a:t>
            </a:r>
            <a:r>
              <a:rPr lang="en-GB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GB" sz="15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amount of reward</a:t>
            </a:r>
            <a:r>
              <a:rPr lang="en-GB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This means maximizing not immediate reward, but cumulative reward in the long run.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8" name="Google Shape;168;p32"/>
          <p:cNvGraphicFramePr/>
          <p:nvPr/>
        </p:nvGraphicFramePr>
        <p:xfrm>
          <a:off x="6571800" y="3161400"/>
          <a:ext cx="2016000" cy="1512000"/>
        </p:xfrm>
        <a:graphic>
          <a:graphicData uri="http://schemas.openxmlformats.org/drawingml/2006/table">
            <a:tbl>
              <a:tblPr>
                <a:noFill/>
                <a:tableStyleId>{8EB58387-9980-40F1-9D37-144BE665D619}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C000"/>
                          </a:solidFill>
                        </a:rPr>
                        <a:t>+1</a:t>
                      </a:r>
                      <a:endParaRPr sz="1800" b="1">
                        <a:solidFill>
                          <a:srgbClr val="FFC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FF0000"/>
                          </a:solidFill>
                        </a:rPr>
                        <a:t>-1</a:t>
                      </a:r>
                      <a:endParaRPr sz="1800" b="1">
                        <a:solidFill>
                          <a:srgbClr val="FF0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0</a:t>
                      </a:r>
                      <a:endParaRPr sz="18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9" name="Google Shape;169;p32"/>
          <p:cNvSpPr txBox="1"/>
          <p:nvPr/>
        </p:nvSpPr>
        <p:spPr>
          <a:xfrm>
            <a:off x="6540429" y="2780400"/>
            <a:ext cx="84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6419400" y="4685400"/>
            <a:ext cx="241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purpose of this agent?</a:t>
            </a:r>
            <a:endParaRPr sz="14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Action</a:t>
            </a:r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2064525" y="491225"/>
            <a:ext cx="654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Decisions the agent can take while in the particular state.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438199" y="3044104"/>
            <a:ext cx="79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action</a:t>
            </a:r>
            <a:endParaRPr/>
          </a:p>
        </p:txBody>
      </p:sp>
      <p:graphicFrame>
        <p:nvGraphicFramePr>
          <p:cNvPr id="178" name="Google Shape;178;p33"/>
          <p:cNvGraphicFramePr/>
          <p:nvPr/>
        </p:nvGraphicFramePr>
        <p:xfrm>
          <a:off x="487800" y="3414125"/>
          <a:ext cx="1512000" cy="1512000"/>
        </p:xfrm>
        <a:graphic>
          <a:graphicData uri="http://schemas.openxmlformats.org/drawingml/2006/table">
            <a:tbl>
              <a:tblPr>
                <a:noFill/>
                <a:tableStyleId>{8EB58387-9980-40F1-9D37-144BE665D619}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23150" marR="123150" marT="61575" marB="615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0,1</a:t>
                      </a:r>
                      <a:endParaRPr sz="12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-1,0</a:t>
                      </a:r>
                      <a:endParaRPr sz="12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1,0</a:t>
                      </a:r>
                      <a:endParaRPr sz="12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3150" marR="123150" marT="61575" marB="615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0,-1</a:t>
                      </a:r>
                      <a:endParaRPr sz="12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9" name="Google Shape;179;p33"/>
          <p:cNvSpPr/>
          <p:nvPr/>
        </p:nvSpPr>
        <p:spPr>
          <a:xfrm>
            <a:off x="487800" y="1076282"/>
            <a:ext cx="66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state</a:t>
            </a:r>
            <a:endParaRPr sz="1800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180" name="Google Shape;180;p33"/>
          <p:cNvGraphicFramePr/>
          <p:nvPr/>
        </p:nvGraphicFramePr>
        <p:xfrm>
          <a:off x="487800" y="1444925"/>
          <a:ext cx="2016000" cy="1512000"/>
        </p:xfrm>
        <a:graphic>
          <a:graphicData uri="http://schemas.openxmlformats.org/drawingml/2006/table">
            <a:tbl>
              <a:tblPr>
                <a:noFill/>
                <a:tableStyleId>{8EB58387-9980-40F1-9D37-144BE665D619}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1,3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2,3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3,3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C000"/>
                          </a:solidFill>
                        </a:rPr>
                        <a:t>4,1</a:t>
                      </a:r>
                      <a:endParaRPr sz="1400" b="1">
                        <a:solidFill>
                          <a:srgbClr val="FFC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1,2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3,2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rgbClr val="FF0000"/>
                          </a:solidFill>
                        </a:rPr>
                        <a:t>4,2</a:t>
                      </a:r>
                      <a:endParaRPr sz="1400" b="1">
                        <a:solidFill>
                          <a:srgbClr val="FF0000"/>
                        </a:solidFill>
                      </a:endParaRPr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4,1</a:t>
                      </a:r>
                      <a:endParaRPr sz="1400"/>
                    </a:p>
                  </a:txBody>
                  <a:tcPr marL="123150" marR="123150" marT="61575" marB="6157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1" name="Google Shape;181;p33"/>
          <p:cNvSpPr/>
          <p:nvPr/>
        </p:nvSpPr>
        <p:spPr>
          <a:xfrm>
            <a:off x="640200" y="2751304"/>
            <a:ext cx="114300" cy="1143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33"/>
          <p:cNvGrpSpPr/>
          <p:nvPr/>
        </p:nvGrpSpPr>
        <p:grpSpPr>
          <a:xfrm>
            <a:off x="5115972" y="1092450"/>
            <a:ext cx="2420700" cy="1159816"/>
            <a:chOff x="5254147" y="2133600"/>
            <a:chExt cx="2420700" cy="1159816"/>
          </a:xfrm>
        </p:grpSpPr>
        <p:sp>
          <p:nvSpPr>
            <p:cNvPr id="183" name="Google Shape;183;p33"/>
            <p:cNvSpPr/>
            <p:nvPr/>
          </p:nvSpPr>
          <p:spPr>
            <a:xfrm>
              <a:off x="6293497" y="2261116"/>
              <a:ext cx="114300" cy="114300"/>
            </a:xfrm>
            <a:prstGeom prst="ellipse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3"/>
            <p:cNvSpPr txBox="1"/>
            <p:nvPr/>
          </p:nvSpPr>
          <p:spPr>
            <a:xfrm>
              <a:off x="6407797" y="2133600"/>
              <a:ext cx="983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State: (1,1)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5" name="Google Shape;185;p33"/>
            <p:cNvCxnSpPr>
              <a:stCxn id="183" idx="4"/>
              <a:endCxn id="186" idx="7"/>
            </p:cNvCxnSpPr>
            <p:nvPr/>
          </p:nvCxnSpPr>
          <p:spPr>
            <a:xfrm flipH="1">
              <a:off x="5254147" y="2375416"/>
              <a:ext cx="1096500" cy="918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87" name="Google Shape;187;p33"/>
            <p:cNvCxnSpPr>
              <a:stCxn id="183" idx="4"/>
              <a:endCxn id="188" idx="0"/>
            </p:cNvCxnSpPr>
            <p:nvPr/>
          </p:nvCxnSpPr>
          <p:spPr>
            <a:xfrm flipH="1">
              <a:off x="5957347" y="2375416"/>
              <a:ext cx="393300" cy="905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89" name="Google Shape;189;p33"/>
            <p:cNvCxnSpPr>
              <a:stCxn id="183" idx="4"/>
              <a:endCxn id="190" idx="0"/>
            </p:cNvCxnSpPr>
            <p:nvPr/>
          </p:nvCxnSpPr>
          <p:spPr>
            <a:xfrm>
              <a:off x="6350647" y="2375416"/>
              <a:ext cx="561900" cy="901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91" name="Google Shape;191;p33"/>
            <p:cNvCxnSpPr>
              <a:stCxn id="183" idx="4"/>
              <a:endCxn id="192" idx="1"/>
            </p:cNvCxnSpPr>
            <p:nvPr/>
          </p:nvCxnSpPr>
          <p:spPr>
            <a:xfrm>
              <a:off x="6350647" y="2375416"/>
              <a:ext cx="1324200" cy="918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93" name="Google Shape;193;p33"/>
          <p:cNvGrpSpPr/>
          <p:nvPr/>
        </p:nvGrpSpPr>
        <p:grpSpPr>
          <a:xfrm>
            <a:off x="4957001" y="1851473"/>
            <a:ext cx="2905725" cy="310777"/>
            <a:chOff x="5095176" y="2892623"/>
            <a:chExt cx="2905725" cy="310777"/>
          </a:xfrm>
        </p:grpSpPr>
        <p:sp>
          <p:nvSpPr>
            <p:cNvPr id="194" name="Google Shape;194;p33"/>
            <p:cNvSpPr txBox="1"/>
            <p:nvPr/>
          </p:nvSpPr>
          <p:spPr>
            <a:xfrm>
              <a:off x="5095176" y="2892623"/>
              <a:ext cx="704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a: (0,1)</a:t>
              </a:r>
              <a:endParaRPr sz="1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3"/>
            <p:cNvSpPr txBox="1"/>
            <p:nvPr/>
          </p:nvSpPr>
          <p:spPr>
            <a:xfrm>
              <a:off x="6019800" y="2895600"/>
              <a:ext cx="52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(1,0)</a:t>
              </a:r>
              <a:endParaRPr sz="1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3"/>
            <p:cNvSpPr txBox="1"/>
            <p:nvPr/>
          </p:nvSpPr>
          <p:spPr>
            <a:xfrm>
              <a:off x="6705600" y="2892623"/>
              <a:ext cx="575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(0,-1)</a:t>
              </a:r>
              <a:endParaRPr sz="1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3"/>
            <p:cNvSpPr txBox="1"/>
            <p:nvPr/>
          </p:nvSpPr>
          <p:spPr>
            <a:xfrm>
              <a:off x="7425201" y="2892623"/>
              <a:ext cx="575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(-1,0)</a:t>
              </a:r>
              <a:endParaRPr sz="1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33"/>
          <p:cNvGrpSpPr/>
          <p:nvPr/>
        </p:nvGrpSpPr>
        <p:grpSpPr>
          <a:xfrm>
            <a:off x="3529181" y="2083050"/>
            <a:ext cx="4409947" cy="612600"/>
            <a:chOff x="3667356" y="3124200"/>
            <a:chExt cx="4409947" cy="612600"/>
          </a:xfrm>
        </p:grpSpPr>
        <p:sp>
          <p:nvSpPr>
            <p:cNvPr id="186" name="Google Shape;186;p33"/>
            <p:cNvSpPr/>
            <p:nvPr/>
          </p:nvSpPr>
          <p:spPr>
            <a:xfrm>
              <a:off x="5156499" y="3276600"/>
              <a:ext cx="114300" cy="1143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5900226" y="3280394"/>
              <a:ext cx="114300" cy="1143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6855448" y="3276600"/>
              <a:ext cx="114300" cy="1143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7658100" y="3276600"/>
              <a:ext cx="114300" cy="1143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3"/>
            <p:cNvSpPr txBox="1"/>
            <p:nvPr/>
          </p:nvSpPr>
          <p:spPr>
            <a:xfrm>
              <a:off x="4495800" y="3421792"/>
              <a:ext cx="983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State: (1,2)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3"/>
            <p:cNvSpPr txBox="1"/>
            <p:nvPr/>
          </p:nvSpPr>
          <p:spPr>
            <a:xfrm>
              <a:off x="5715000" y="3429000"/>
              <a:ext cx="52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(2,1)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3"/>
            <p:cNvSpPr txBox="1"/>
            <p:nvPr/>
          </p:nvSpPr>
          <p:spPr>
            <a:xfrm>
              <a:off x="6705600" y="3429000"/>
              <a:ext cx="52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(1,1)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3"/>
            <p:cNvSpPr txBox="1"/>
            <p:nvPr/>
          </p:nvSpPr>
          <p:spPr>
            <a:xfrm>
              <a:off x="7555903" y="3415613"/>
              <a:ext cx="52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(1,1)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3"/>
            <p:cNvSpPr txBox="1"/>
            <p:nvPr/>
          </p:nvSpPr>
          <p:spPr>
            <a:xfrm>
              <a:off x="3667356" y="3124200"/>
              <a:ext cx="59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 = 1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3"/>
          <p:cNvSpPr txBox="1"/>
          <p:nvPr/>
        </p:nvSpPr>
        <p:spPr>
          <a:xfrm>
            <a:off x="3519425" y="1168650"/>
            <a:ext cx="5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= 0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33"/>
          <p:cNvGrpSpPr/>
          <p:nvPr/>
        </p:nvGrpSpPr>
        <p:grpSpPr>
          <a:xfrm>
            <a:off x="4717204" y="2374463"/>
            <a:ext cx="2420700" cy="918000"/>
            <a:chOff x="4107322" y="3415613"/>
            <a:chExt cx="2420700" cy="918000"/>
          </a:xfrm>
        </p:grpSpPr>
        <p:cxnSp>
          <p:nvCxnSpPr>
            <p:cNvPr id="206" name="Google Shape;206;p33"/>
            <p:cNvCxnSpPr/>
            <p:nvPr/>
          </p:nvCxnSpPr>
          <p:spPr>
            <a:xfrm flipH="1">
              <a:off x="4107322" y="3415613"/>
              <a:ext cx="1096500" cy="918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07" name="Google Shape;207;p33"/>
            <p:cNvCxnSpPr/>
            <p:nvPr/>
          </p:nvCxnSpPr>
          <p:spPr>
            <a:xfrm flipH="1">
              <a:off x="4810522" y="3415613"/>
              <a:ext cx="393300" cy="9051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08" name="Google Shape;208;p33"/>
            <p:cNvCxnSpPr/>
            <p:nvPr/>
          </p:nvCxnSpPr>
          <p:spPr>
            <a:xfrm>
              <a:off x="5203822" y="3415613"/>
              <a:ext cx="561900" cy="9012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09" name="Google Shape;209;p33"/>
            <p:cNvCxnSpPr/>
            <p:nvPr/>
          </p:nvCxnSpPr>
          <p:spPr>
            <a:xfrm>
              <a:off x="5203822" y="3415613"/>
              <a:ext cx="1324200" cy="91800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210" name="Google Shape;210;p33"/>
          <p:cNvGrpSpPr/>
          <p:nvPr/>
        </p:nvGrpSpPr>
        <p:grpSpPr>
          <a:xfrm>
            <a:off x="3529181" y="3225342"/>
            <a:ext cx="4028947" cy="745300"/>
            <a:chOff x="3753312" y="3124200"/>
            <a:chExt cx="4028947" cy="745300"/>
          </a:xfrm>
        </p:grpSpPr>
        <p:sp>
          <p:nvSpPr>
            <p:cNvPr id="211" name="Google Shape;211;p33"/>
            <p:cNvSpPr/>
            <p:nvPr/>
          </p:nvSpPr>
          <p:spPr>
            <a:xfrm>
              <a:off x="4861455" y="3201108"/>
              <a:ext cx="114300" cy="114300"/>
            </a:xfrm>
            <a:prstGeom prst="ellipse">
              <a:avLst/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5605182" y="3204902"/>
              <a:ext cx="114300" cy="114300"/>
            </a:xfrm>
            <a:prstGeom prst="ellipse">
              <a:avLst/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6560404" y="3201108"/>
              <a:ext cx="114300" cy="114300"/>
            </a:xfrm>
            <a:prstGeom prst="ellipse">
              <a:avLst/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363056" y="3201108"/>
              <a:ext cx="114300" cy="114300"/>
            </a:xfrm>
            <a:prstGeom prst="ellipse">
              <a:avLst/>
            </a:prstGeom>
            <a:solidFill>
              <a:srgbClr val="00B0F0"/>
            </a:solidFill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3"/>
            <p:cNvSpPr txBox="1"/>
            <p:nvPr/>
          </p:nvSpPr>
          <p:spPr>
            <a:xfrm>
              <a:off x="4200756" y="3346300"/>
              <a:ext cx="1029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State: (2,1)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Rewards: …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3"/>
            <p:cNvSpPr txBox="1"/>
            <p:nvPr/>
          </p:nvSpPr>
          <p:spPr>
            <a:xfrm>
              <a:off x="5419956" y="3353508"/>
              <a:ext cx="52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(3,1)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3"/>
            <p:cNvSpPr txBox="1"/>
            <p:nvPr/>
          </p:nvSpPr>
          <p:spPr>
            <a:xfrm>
              <a:off x="6410556" y="3353508"/>
              <a:ext cx="52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(2,1)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3"/>
            <p:cNvSpPr txBox="1"/>
            <p:nvPr/>
          </p:nvSpPr>
          <p:spPr>
            <a:xfrm>
              <a:off x="7260859" y="3340121"/>
              <a:ext cx="52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(1,1)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3"/>
            <p:cNvSpPr txBox="1"/>
            <p:nvPr/>
          </p:nvSpPr>
          <p:spPr>
            <a:xfrm>
              <a:off x="3753312" y="3124200"/>
              <a:ext cx="59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 = 2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33"/>
          <p:cNvGrpSpPr/>
          <p:nvPr/>
        </p:nvGrpSpPr>
        <p:grpSpPr>
          <a:xfrm>
            <a:off x="3791003" y="4064250"/>
            <a:ext cx="45715" cy="350400"/>
            <a:chOff x="3929178" y="5059680"/>
            <a:chExt cx="45715" cy="350400"/>
          </a:xfrm>
        </p:grpSpPr>
        <p:sp>
          <p:nvSpPr>
            <p:cNvPr id="221" name="Google Shape;221;p33"/>
            <p:cNvSpPr/>
            <p:nvPr/>
          </p:nvSpPr>
          <p:spPr>
            <a:xfrm>
              <a:off x="3929178" y="5212080"/>
              <a:ext cx="45600" cy="45600"/>
            </a:xfrm>
            <a:prstGeom prst="ellipse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3929178" y="5059680"/>
              <a:ext cx="45600" cy="45600"/>
            </a:xfrm>
            <a:prstGeom prst="ellipse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929293" y="5364480"/>
              <a:ext cx="45600" cy="45600"/>
            </a:xfrm>
            <a:prstGeom prst="ellipse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33"/>
          <p:cNvSpPr txBox="1"/>
          <p:nvPr/>
        </p:nvSpPr>
        <p:spPr>
          <a:xfrm>
            <a:off x="4967225" y="4673850"/>
            <a:ext cx="269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Until Terminal States: (4,1) or (4,2)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p33"/>
          <p:cNvGrpSpPr/>
          <p:nvPr/>
        </p:nvGrpSpPr>
        <p:grpSpPr>
          <a:xfrm>
            <a:off x="6064391" y="4064250"/>
            <a:ext cx="45715" cy="350400"/>
            <a:chOff x="3929178" y="5059680"/>
            <a:chExt cx="45715" cy="350400"/>
          </a:xfrm>
        </p:grpSpPr>
        <p:sp>
          <p:nvSpPr>
            <p:cNvPr id="226" name="Google Shape;226;p33"/>
            <p:cNvSpPr/>
            <p:nvPr/>
          </p:nvSpPr>
          <p:spPr>
            <a:xfrm>
              <a:off x="3929178" y="5212080"/>
              <a:ext cx="45600" cy="45600"/>
            </a:xfrm>
            <a:prstGeom prst="ellipse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3929178" y="5059680"/>
              <a:ext cx="45600" cy="45600"/>
            </a:xfrm>
            <a:prstGeom prst="ellipse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3929293" y="5364480"/>
              <a:ext cx="45600" cy="45600"/>
            </a:xfrm>
            <a:prstGeom prst="ellipse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33"/>
          <p:cNvGrpSpPr/>
          <p:nvPr/>
        </p:nvGrpSpPr>
        <p:grpSpPr>
          <a:xfrm>
            <a:off x="4340179" y="2600086"/>
            <a:ext cx="3598704" cy="321187"/>
            <a:chOff x="4478354" y="3641236"/>
            <a:chExt cx="3598704" cy="321187"/>
          </a:xfrm>
        </p:grpSpPr>
        <p:sp>
          <p:nvSpPr>
            <p:cNvPr id="230" name="Google Shape;230;p33"/>
            <p:cNvSpPr txBox="1"/>
            <p:nvPr/>
          </p:nvSpPr>
          <p:spPr>
            <a:xfrm>
              <a:off x="4478354" y="3654623"/>
              <a:ext cx="1024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Reward: (0)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3"/>
            <p:cNvSpPr txBox="1"/>
            <p:nvPr/>
          </p:nvSpPr>
          <p:spPr>
            <a:xfrm>
              <a:off x="5851255" y="3654623"/>
              <a:ext cx="384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(0)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3"/>
            <p:cNvSpPr txBox="1"/>
            <p:nvPr/>
          </p:nvSpPr>
          <p:spPr>
            <a:xfrm>
              <a:off x="6841855" y="3654623"/>
              <a:ext cx="384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(0)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3"/>
            <p:cNvSpPr txBox="1"/>
            <p:nvPr/>
          </p:nvSpPr>
          <p:spPr>
            <a:xfrm>
              <a:off x="7692158" y="3641236"/>
              <a:ext cx="384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(0)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33"/>
          <p:cNvSpPr txBox="1"/>
          <p:nvPr/>
        </p:nvSpPr>
        <p:spPr>
          <a:xfrm>
            <a:off x="3519425" y="4597650"/>
            <a:ext cx="63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= L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Comparing RL to other AI</a:t>
            </a:r>
            <a:endParaRPr/>
          </a:p>
        </p:txBody>
      </p:sp>
      <p:sp>
        <p:nvSpPr>
          <p:cNvPr id="240" name="Google Shape;240;p34"/>
          <p:cNvSpPr txBox="1"/>
          <p:nvPr/>
        </p:nvSpPr>
        <p:spPr>
          <a:xfrm>
            <a:off x="0" y="4804800"/>
            <a:ext cx="389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https://web.stanford.edu/class/cs234</a:t>
            </a:r>
            <a:endParaRPr sz="1000"/>
          </a:p>
        </p:txBody>
      </p:sp>
      <p:graphicFrame>
        <p:nvGraphicFramePr>
          <p:cNvPr id="241" name="Google Shape;241;p34"/>
          <p:cNvGraphicFramePr/>
          <p:nvPr/>
        </p:nvGraphicFramePr>
        <p:xfrm>
          <a:off x="415050" y="1250375"/>
          <a:ext cx="8417250" cy="3189965"/>
        </p:xfrm>
        <a:graphic>
          <a:graphicData uri="http://schemas.openxmlformats.org/drawingml/2006/table">
            <a:tbl>
              <a:tblPr>
                <a:noFill/>
                <a:tableStyleId>{3B5C45C5-BBA1-4166-A45D-9DC4730F8E45}</a:tableStyleId>
              </a:tblPr>
              <a:tblGrid>
                <a:gridCol w="140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2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Search/ Planning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Supervised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Learning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Unsupervised Learning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Reinforcement Learning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Imitation Learning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Optimization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Learning from experience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Generalization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Delayed Consequences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Exploration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✔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2526</Words>
  <Application>Microsoft Office PowerPoint</Application>
  <PresentationFormat>On-screen Show (16:9)</PresentationFormat>
  <Paragraphs>397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Arial</vt:lpstr>
      <vt:lpstr>Cambria Math</vt:lpstr>
      <vt:lpstr>1_Simple Light</vt:lpstr>
      <vt:lpstr>Reinforcement Learning</vt:lpstr>
      <vt:lpstr>Contents</vt:lpstr>
      <vt:lpstr>Branches of Machine Learning</vt:lpstr>
      <vt:lpstr>Characteristics of Reinforcement Learning</vt:lpstr>
      <vt:lpstr>The Reinforcement Learning Problem</vt:lpstr>
      <vt:lpstr>State</vt:lpstr>
      <vt:lpstr>Reward</vt:lpstr>
      <vt:lpstr>Action</vt:lpstr>
      <vt:lpstr>Comparing RL to other AI</vt:lpstr>
      <vt:lpstr>Markov Decision Processes (MDPs)</vt:lpstr>
      <vt:lpstr>Example MDP</vt:lpstr>
      <vt:lpstr>Components of an RL Agent</vt:lpstr>
      <vt:lpstr>Policy, ℼ</vt:lpstr>
      <vt:lpstr>Value</vt:lpstr>
      <vt:lpstr>Maze Example</vt:lpstr>
      <vt:lpstr>Policy</vt:lpstr>
      <vt:lpstr>Value</vt:lpstr>
      <vt:lpstr>RL Agents</vt:lpstr>
      <vt:lpstr>Dynamic Programming </vt:lpstr>
      <vt:lpstr>Iterative Policy Evaluation</vt:lpstr>
      <vt:lpstr>4 x 4 gridworld example</vt:lpstr>
      <vt:lpstr>4 x 4 gridworld example</vt:lpstr>
      <vt:lpstr>Policy Improvement</vt:lpstr>
      <vt:lpstr>Policy Iteration</vt:lpstr>
      <vt:lpstr>Policy Iteration</vt:lpstr>
      <vt:lpstr>Value Iteration</vt:lpstr>
      <vt:lpstr>Value Iteration</vt:lpstr>
      <vt:lpstr>Value Iteration</vt:lpstr>
      <vt:lpstr>Temporal Difference (TD) Learning</vt:lpstr>
      <vt:lpstr>TD Prediction (TD[0]) </vt:lpstr>
      <vt:lpstr>Sarsa (State-Action-Reward-State-Action)</vt:lpstr>
      <vt:lpstr>Off Policy Learning</vt:lpstr>
      <vt:lpstr>Q-Learning (Watkins, 1989)</vt:lpstr>
      <vt:lpstr>Sarsa vs Q-Learning</vt:lpstr>
      <vt:lpstr>Exploration and Exploitation</vt:lpstr>
      <vt:lpstr>Deep Q-network (Google - Deepmind)</vt:lpstr>
      <vt:lpstr>Proximal Policy Optimization (PPO)</vt:lpstr>
      <vt:lpstr>Challenges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cp:lastModifiedBy>Javern Goh</cp:lastModifiedBy>
  <cp:revision>1</cp:revision>
  <dcterms:modified xsi:type="dcterms:W3CDTF">2021-09-06T02:25:00Z</dcterms:modified>
</cp:coreProperties>
</file>